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4"/>
  </p:notesMasterIdLst>
  <p:handoutMasterIdLst>
    <p:handoutMasterId r:id="rId35"/>
  </p:handoutMasterIdLst>
  <p:sldIdLst>
    <p:sldId id="256" r:id="rId2"/>
    <p:sldId id="317" r:id="rId3"/>
    <p:sldId id="342" r:id="rId4"/>
    <p:sldId id="320" r:id="rId5"/>
    <p:sldId id="354" r:id="rId6"/>
    <p:sldId id="351" r:id="rId7"/>
    <p:sldId id="352" r:id="rId8"/>
    <p:sldId id="323" r:id="rId9"/>
    <p:sldId id="328" r:id="rId10"/>
    <p:sldId id="353" r:id="rId11"/>
    <p:sldId id="324" r:id="rId12"/>
    <p:sldId id="325" r:id="rId13"/>
    <p:sldId id="273" r:id="rId14"/>
    <p:sldId id="362" r:id="rId15"/>
    <p:sldId id="355" r:id="rId16"/>
    <p:sldId id="349" r:id="rId17"/>
    <p:sldId id="347" r:id="rId18"/>
    <p:sldId id="361" r:id="rId19"/>
    <p:sldId id="363" r:id="rId20"/>
    <p:sldId id="343" r:id="rId21"/>
    <p:sldId id="344" r:id="rId22"/>
    <p:sldId id="359" r:id="rId23"/>
    <p:sldId id="365" r:id="rId24"/>
    <p:sldId id="367" r:id="rId25"/>
    <p:sldId id="357" r:id="rId26"/>
    <p:sldId id="358" r:id="rId27"/>
    <p:sldId id="345" r:id="rId28"/>
    <p:sldId id="360" r:id="rId29"/>
    <p:sldId id="364" r:id="rId30"/>
    <p:sldId id="350" r:id="rId31"/>
    <p:sldId id="366" r:id="rId32"/>
    <p:sldId id="337" r:id="rId33"/>
  </p:sldIdLst>
  <p:sldSz cx="9144000" cy="5715000" type="screen16x10"/>
  <p:notesSz cx="6858000" cy="9144000"/>
  <p:defaultTextStyle>
    <a:defPPr>
      <a:defRPr lang="es-ES_tradnl"/>
    </a:defPPr>
    <a:lvl1pPr marL="0" algn="l" defTabSz="713232" rtl="0" eaLnBrk="1" latinLnBrk="0" hangingPunct="1">
      <a:defRPr sz="1404" kern="1200">
        <a:solidFill>
          <a:schemeClr val="tx1"/>
        </a:solidFill>
        <a:latin typeface="+mn-lt"/>
        <a:ea typeface="+mn-ea"/>
        <a:cs typeface="+mn-cs"/>
      </a:defRPr>
    </a:lvl1pPr>
    <a:lvl2pPr marL="356616" algn="l" defTabSz="713232" rtl="0" eaLnBrk="1" latinLnBrk="0" hangingPunct="1">
      <a:defRPr sz="1404" kern="1200">
        <a:solidFill>
          <a:schemeClr val="tx1"/>
        </a:solidFill>
        <a:latin typeface="+mn-lt"/>
        <a:ea typeface="+mn-ea"/>
        <a:cs typeface="+mn-cs"/>
      </a:defRPr>
    </a:lvl2pPr>
    <a:lvl3pPr marL="713232" algn="l" defTabSz="713232" rtl="0" eaLnBrk="1" latinLnBrk="0" hangingPunct="1">
      <a:defRPr sz="1404" kern="1200">
        <a:solidFill>
          <a:schemeClr val="tx1"/>
        </a:solidFill>
        <a:latin typeface="+mn-lt"/>
        <a:ea typeface="+mn-ea"/>
        <a:cs typeface="+mn-cs"/>
      </a:defRPr>
    </a:lvl3pPr>
    <a:lvl4pPr marL="1069848" algn="l" defTabSz="713232" rtl="0" eaLnBrk="1" latinLnBrk="0" hangingPunct="1">
      <a:defRPr sz="1404" kern="1200">
        <a:solidFill>
          <a:schemeClr val="tx1"/>
        </a:solidFill>
        <a:latin typeface="+mn-lt"/>
        <a:ea typeface="+mn-ea"/>
        <a:cs typeface="+mn-cs"/>
      </a:defRPr>
    </a:lvl4pPr>
    <a:lvl5pPr marL="1426464" algn="l" defTabSz="713232" rtl="0" eaLnBrk="1" latinLnBrk="0" hangingPunct="1">
      <a:defRPr sz="1404" kern="1200">
        <a:solidFill>
          <a:schemeClr val="tx1"/>
        </a:solidFill>
        <a:latin typeface="+mn-lt"/>
        <a:ea typeface="+mn-ea"/>
        <a:cs typeface="+mn-cs"/>
      </a:defRPr>
    </a:lvl5pPr>
    <a:lvl6pPr marL="1783080" algn="l" defTabSz="713232" rtl="0" eaLnBrk="1" latinLnBrk="0" hangingPunct="1">
      <a:defRPr sz="1404" kern="1200">
        <a:solidFill>
          <a:schemeClr val="tx1"/>
        </a:solidFill>
        <a:latin typeface="+mn-lt"/>
        <a:ea typeface="+mn-ea"/>
        <a:cs typeface="+mn-cs"/>
      </a:defRPr>
    </a:lvl6pPr>
    <a:lvl7pPr marL="2139696" algn="l" defTabSz="713232" rtl="0" eaLnBrk="1" latinLnBrk="0" hangingPunct="1">
      <a:defRPr sz="1404" kern="1200">
        <a:solidFill>
          <a:schemeClr val="tx1"/>
        </a:solidFill>
        <a:latin typeface="+mn-lt"/>
        <a:ea typeface="+mn-ea"/>
        <a:cs typeface="+mn-cs"/>
      </a:defRPr>
    </a:lvl7pPr>
    <a:lvl8pPr marL="2496312" algn="l" defTabSz="713232" rtl="0" eaLnBrk="1" latinLnBrk="0" hangingPunct="1">
      <a:defRPr sz="1404" kern="1200">
        <a:solidFill>
          <a:schemeClr val="tx1"/>
        </a:solidFill>
        <a:latin typeface="+mn-lt"/>
        <a:ea typeface="+mn-ea"/>
        <a:cs typeface="+mn-cs"/>
      </a:defRPr>
    </a:lvl8pPr>
    <a:lvl9pPr marL="2852928" algn="l" defTabSz="713232" rtl="0" eaLnBrk="1" latinLnBrk="0" hangingPunct="1">
      <a:defRPr sz="1404"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1651"/>
    <a:srgbClr val="6DAEB7"/>
    <a:srgbClr val="9966FF"/>
    <a:srgbClr val="59CD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52"/>
    <p:restoredTop sz="74924" autoAdjust="0"/>
  </p:normalViewPr>
  <p:slideViewPr>
    <p:cSldViewPr snapToGrid="0" snapToObjects="1">
      <p:cViewPr varScale="1">
        <p:scale>
          <a:sx n="74" d="100"/>
          <a:sy n="74" d="100"/>
        </p:scale>
        <p:origin x="1742" y="67"/>
      </p:cViewPr>
      <p:guideLst>
        <p:guide orient="horz" pos="180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C03A631-4B15-42CD-AD1D-B3069F8C29BB}" type="datetimeFigureOut">
              <a:rPr lang="es-CO" smtClean="0"/>
              <a:t>31/03/2017</a:t>
            </a:fld>
            <a:endParaRPr lang="es-CO"/>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3BADDA4-9362-4680-B628-F3D6F895BF37}" type="slidenum">
              <a:rPr lang="es-CO" smtClean="0"/>
              <a:t>‹Nº›</a:t>
            </a:fld>
            <a:endParaRPr lang="es-CO"/>
          </a:p>
        </p:txBody>
      </p:sp>
    </p:spTree>
    <p:extLst>
      <p:ext uri="{BB962C8B-B14F-4D97-AF65-F5344CB8AC3E}">
        <p14:creationId xmlns:p14="http://schemas.microsoft.com/office/powerpoint/2010/main" val="27517405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80CA97-9CC2-584E-A86D-EEDAD0F9C254}" type="datetimeFigureOut">
              <a:rPr lang="es-ES_tradnl" smtClean="0"/>
              <a:t>31/03/2017</a:t>
            </a:fld>
            <a:endParaRPr lang="es-ES_tradnl"/>
          </a:p>
        </p:txBody>
      </p:sp>
      <p:sp>
        <p:nvSpPr>
          <p:cNvPr id="4" name="Marcador de imagen de diapositiva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5A29AC-D865-384F-A066-BE00CE2AE235}" type="slidenum">
              <a:rPr lang="es-ES_tradnl" smtClean="0"/>
              <a:t>‹Nº›</a:t>
            </a:fld>
            <a:endParaRPr lang="es-ES_tradnl"/>
          </a:p>
        </p:txBody>
      </p:sp>
    </p:spTree>
    <p:extLst>
      <p:ext uri="{BB962C8B-B14F-4D97-AF65-F5344CB8AC3E}">
        <p14:creationId xmlns:p14="http://schemas.microsoft.com/office/powerpoint/2010/main" val="1546122601"/>
      </p:ext>
    </p:extLst>
  </p:cSld>
  <p:clrMap bg1="lt1" tx1="dk1" bg2="lt2" tx2="dk2" accent1="accent1" accent2="accent2" accent3="accent3" accent4="accent4" accent5="accent5" accent6="accent6" hlink="hlink" folHlink="folHlink"/>
  <p:notesStyle>
    <a:lvl1pPr marL="0" algn="l" defTabSz="713232" rtl="0" eaLnBrk="1" latinLnBrk="0" hangingPunct="1">
      <a:defRPr sz="936" kern="1200">
        <a:solidFill>
          <a:schemeClr val="tx1"/>
        </a:solidFill>
        <a:latin typeface="+mn-lt"/>
        <a:ea typeface="+mn-ea"/>
        <a:cs typeface="+mn-cs"/>
      </a:defRPr>
    </a:lvl1pPr>
    <a:lvl2pPr marL="356616" algn="l" defTabSz="713232" rtl="0" eaLnBrk="1" latinLnBrk="0" hangingPunct="1">
      <a:defRPr sz="936" kern="1200">
        <a:solidFill>
          <a:schemeClr val="tx1"/>
        </a:solidFill>
        <a:latin typeface="+mn-lt"/>
        <a:ea typeface="+mn-ea"/>
        <a:cs typeface="+mn-cs"/>
      </a:defRPr>
    </a:lvl2pPr>
    <a:lvl3pPr marL="713232" algn="l" defTabSz="713232" rtl="0" eaLnBrk="1" latinLnBrk="0" hangingPunct="1">
      <a:defRPr sz="936" kern="1200">
        <a:solidFill>
          <a:schemeClr val="tx1"/>
        </a:solidFill>
        <a:latin typeface="+mn-lt"/>
        <a:ea typeface="+mn-ea"/>
        <a:cs typeface="+mn-cs"/>
      </a:defRPr>
    </a:lvl3pPr>
    <a:lvl4pPr marL="1069848" algn="l" defTabSz="713232" rtl="0" eaLnBrk="1" latinLnBrk="0" hangingPunct="1">
      <a:defRPr sz="936" kern="1200">
        <a:solidFill>
          <a:schemeClr val="tx1"/>
        </a:solidFill>
        <a:latin typeface="+mn-lt"/>
        <a:ea typeface="+mn-ea"/>
        <a:cs typeface="+mn-cs"/>
      </a:defRPr>
    </a:lvl4pPr>
    <a:lvl5pPr marL="1426464" algn="l" defTabSz="713232" rtl="0" eaLnBrk="1" latinLnBrk="0" hangingPunct="1">
      <a:defRPr sz="936" kern="1200">
        <a:solidFill>
          <a:schemeClr val="tx1"/>
        </a:solidFill>
        <a:latin typeface="+mn-lt"/>
        <a:ea typeface="+mn-ea"/>
        <a:cs typeface="+mn-cs"/>
      </a:defRPr>
    </a:lvl5pPr>
    <a:lvl6pPr marL="1783080" algn="l" defTabSz="713232" rtl="0" eaLnBrk="1" latinLnBrk="0" hangingPunct="1">
      <a:defRPr sz="936" kern="1200">
        <a:solidFill>
          <a:schemeClr val="tx1"/>
        </a:solidFill>
        <a:latin typeface="+mn-lt"/>
        <a:ea typeface="+mn-ea"/>
        <a:cs typeface="+mn-cs"/>
      </a:defRPr>
    </a:lvl6pPr>
    <a:lvl7pPr marL="2139696" algn="l" defTabSz="713232" rtl="0" eaLnBrk="1" latinLnBrk="0" hangingPunct="1">
      <a:defRPr sz="936" kern="1200">
        <a:solidFill>
          <a:schemeClr val="tx1"/>
        </a:solidFill>
        <a:latin typeface="+mn-lt"/>
        <a:ea typeface="+mn-ea"/>
        <a:cs typeface="+mn-cs"/>
      </a:defRPr>
    </a:lvl7pPr>
    <a:lvl8pPr marL="2496312" algn="l" defTabSz="713232" rtl="0" eaLnBrk="1" latinLnBrk="0" hangingPunct="1">
      <a:defRPr sz="936" kern="1200">
        <a:solidFill>
          <a:schemeClr val="tx1"/>
        </a:solidFill>
        <a:latin typeface="+mn-lt"/>
        <a:ea typeface="+mn-ea"/>
        <a:cs typeface="+mn-cs"/>
      </a:defRPr>
    </a:lvl8pPr>
    <a:lvl9pPr marL="2852928" algn="l" defTabSz="713232" rtl="0" eaLnBrk="1" latinLnBrk="0" hangingPunct="1">
      <a:defRPr sz="93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appallicious.com/daad/"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4E5A29AC-D865-384F-A066-BE00CE2AE235}" type="slidenum">
              <a:rPr lang="es-ES_tradnl" smtClean="0"/>
              <a:t>1</a:t>
            </a:fld>
            <a:endParaRPr lang="es-ES_tradnl"/>
          </a:p>
        </p:txBody>
      </p:sp>
    </p:spTree>
    <p:extLst>
      <p:ext uri="{BB962C8B-B14F-4D97-AF65-F5344CB8AC3E}">
        <p14:creationId xmlns:p14="http://schemas.microsoft.com/office/powerpoint/2010/main" val="17025265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936" kern="1200" dirty="0">
                <a:solidFill>
                  <a:schemeClr val="tx1"/>
                </a:solidFill>
                <a:effectLst/>
                <a:latin typeface="+mn-lt"/>
                <a:ea typeface="+mn-ea"/>
                <a:cs typeface="+mn-cs"/>
              </a:rPr>
              <a:t>Experiencias internacionales de aplicaciones con Datos Abiertos de bancos centrales </a:t>
            </a:r>
            <a:endParaRPr lang="es-CO" sz="936" kern="1200" dirty="0">
              <a:solidFill>
                <a:schemeClr val="tx1"/>
              </a:solidFill>
              <a:effectLst/>
              <a:latin typeface="+mn-lt"/>
              <a:ea typeface="+mn-ea"/>
              <a:cs typeface="+mn-cs"/>
            </a:endParaRPr>
          </a:p>
          <a:p>
            <a:r>
              <a:rPr lang="es-ES" sz="936" kern="1200" dirty="0">
                <a:solidFill>
                  <a:schemeClr val="tx1"/>
                </a:solidFill>
                <a:effectLst/>
                <a:latin typeface="+mn-lt"/>
                <a:ea typeface="+mn-ea"/>
                <a:cs typeface="+mn-cs"/>
              </a:rPr>
              <a:t> </a:t>
            </a:r>
            <a:endParaRPr lang="es-CO" sz="936" kern="1200" dirty="0">
              <a:solidFill>
                <a:schemeClr val="tx1"/>
              </a:solidFill>
              <a:effectLst/>
              <a:latin typeface="+mn-lt"/>
              <a:ea typeface="+mn-ea"/>
              <a:cs typeface="+mn-cs"/>
            </a:endParaRPr>
          </a:p>
          <a:p>
            <a:r>
              <a:rPr lang="es-CO" sz="936" kern="1200" dirty="0">
                <a:solidFill>
                  <a:schemeClr val="tx1"/>
                </a:solidFill>
                <a:effectLst/>
                <a:latin typeface="+mn-lt"/>
                <a:ea typeface="+mn-ea"/>
                <a:cs typeface="+mn-cs"/>
              </a:rPr>
              <a:t>La aplicación móvil </a:t>
            </a:r>
            <a:r>
              <a:rPr lang="es-CO" sz="936" b="1" kern="1200" dirty="0" err="1">
                <a:solidFill>
                  <a:schemeClr val="tx1"/>
                </a:solidFill>
                <a:effectLst/>
                <a:latin typeface="+mn-lt"/>
                <a:ea typeface="+mn-ea"/>
                <a:cs typeface="+mn-cs"/>
              </a:rPr>
              <a:t>ECBstatsApp</a:t>
            </a:r>
            <a:r>
              <a:rPr lang="es-CO" sz="936" b="1" kern="1200" dirty="0">
                <a:solidFill>
                  <a:schemeClr val="tx1"/>
                </a:solidFill>
                <a:effectLst/>
                <a:latin typeface="+mn-lt"/>
                <a:ea typeface="+mn-ea"/>
                <a:cs typeface="+mn-cs"/>
              </a:rPr>
              <a:t>, </a:t>
            </a:r>
            <a:r>
              <a:rPr lang="es-CO" sz="936" kern="1200" dirty="0">
                <a:solidFill>
                  <a:schemeClr val="tx1"/>
                </a:solidFill>
                <a:effectLst/>
                <a:latin typeface="+mn-lt"/>
                <a:ea typeface="+mn-ea"/>
                <a:cs typeface="+mn-cs"/>
              </a:rPr>
              <a:t>permite acceder y mostrar las estadísticas compiladas por el Banco Central Europeo (BCE), asistido por los bancos centrales nacionales de la Unión Europea. El propósito principal de esta estadística es apoyar la política monetaria del BCE, así como las otras funciones del </a:t>
            </a:r>
            <a:r>
              <a:rPr lang="es-CO" sz="936" kern="1200" dirty="0" err="1">
                <a:solidFill>
                  <a:schemeClr val="tx1"/>
                </a:solidFill>
                <a:effectLst/>
                <a:latin typeface="+mn-lt"/>
                <a:ea typeface="+mn-ea"/>
                <a:cs typeface="+mn-cs"/>
              </a:rPr>
              <a:t>Eurosistema</a:t>
            </a:r>
            <a:r>
              <a:rPr lang="es-CO" sz="936" kern="1200" dirty="0">
                <a:solidFill>
                  <a:schemeClr val="tx1"/>
                </a:solidFill>
                <a:effectLst/>
                <a:latin typeface="+mn-lt"/>
                <a:ea typeface="+mn-ea"/>
                <a:cs typeface="+mn-cs"/>
              </a:rPr>
              <a:t> y del Sistema Europeo de Bancos Centrales, incluyendo las tareas relacionadas con la estabilidad financiera.</a:t>
            </a:r>
          </a:p>
          <a:p>
            <a:r>
              <a:rPr lang="es-CO" sz="936" kern="1200" dirty="0">
                <a:solidFill>
                  <a:schemeClr val="tx1"/>
                </a:solidFill>
                <a:effectLst/>
                <a:latin typeface="+mn-lt"/>
                <a:ea typeface="+mn-ea"/>
                <a:cs typeface="+mn-cs"/>
              </a:rPr>
              <a:t>La aplicación ofrece visualizaciones de datos predefinidos sobre temas como los indicadores clave de la zona del euro, tipos de cambio, precios, finanzas públicas, los agregados monetarios y las tasas de interés bancarias. También cuenta con un explorador de datos, que le permite navegar a través de estos y otros datos del BCE por categoría económica. Se puede acceder a las últimas estadísticas disponibles y los muestra en tablas, gráficos y mapas, guardar las selecciones de datos específicos, y exportar datos y compartir en varios formatos (como .</a:t>
            </a:r>
            <a:r>
              <a:rPr lang="es-CO" sz="936" kern="1200" dirty="0" err="1">
                <a:solidFill>
                  <a:schemeClr val="tx1"/>
                </a:solidFill>
                <a:effectLst/>
                <a:latin typeface="+mn-lt"/>
                <a:ea typeface="+mn-ea"/>
                <a:cs typeface="+mn-cs"/>
              </a:rPr>
              <a:t>csv</a:t>
            </a:r>
            <a:r>
              <a:rPr lang="es-CO" sz="936" kern="1200" dirty="0">
                <a:solidFill>
                  <a:schemeClr val="tx1"/>
                </a:solidFill>
                <a:effectLst/>
                <a:latin typeface="+mn-lt"/>
                <a:ea typeface="+mn-ea"/>
                <a:cs typeface="+mn-cs"/>
              </a:rPr>
              <a:t> o .</a:t>
            </a:r>
            <a:r>
              <a:rPr lang="es-CO" sz="936" kern="1200" dirty="0" err="1">
                <a:solidFill>
                  <a:schemeClr val="tx1"/>
                </a:solidFill>
                <a:effectLst/>
                <a:latin typeface="+mn-lt"/>
                <a:ea typeface="+mn-ea"/>
                <a:cs typeface="+mn-cs"/>
              </a:rPr>
              <a:t>pdf</a:t>
            </a:r>
            <a:r>
              <a:rPr lang="es-CO" sz="936" kern="1200" dirty="0">
                <a:solidFill>
                  <a:schemeClr val="tx1"/>
                </a:solidFill>
                <a:effectLst/>
                <a:latin typeface="+mn-lt"/>
                <a:ea typeface="+mn-ea"/>
                <a:cs typeface="+mn-cs"/>
              </a:rPr>
              <a:t> )</a:t>
            </a:r>
          </a:p>
          <a:p>
            <a:endParaRPr lang="es-CO" dirty="0"/>
          </a:p>
        </p:txBody>
      </p:sp>
      <p:sp>
        <p:nvSpPr>
          <p:cNvPr id="4" name="Marcador de número de diapositiva 3"/>
          <p:cNvSpPr>
            <a:spLocks noGrp="1"/>
          </p:cNvSpPr>
          <p:nvPr>
            <p:ph type="sldNum" sz="quarter" idx="10"/>
          </p:nvPr>
        </p:nvSpPr>
        <p:spPr/>
        <p:txBody>
          <a:bodyPr/>
          <a:lstStyle/>
          <a:p>
            <a:fld id="{4E5A29AC-D865-384F-A066-BE00CE2AE235}" type="slidenum">
              <a:rPr lang="es-ES_tradnl" smtClean="0"/>
              <a:t>10</a:t>
            </a:fld>
            <a:endParaRPr lang="es-ES_tradnl"/>
          </a:p>
        </p:txBody>
      </p:sp>
    </p:spTree>
    <p:extLst>
      <p:ext uri="{BB962C8B-B14F-4D97-AF65-F5344CB8AC3E}">
        <p14:creationId xmlns:p14="http://schemas.microsoft.com/office/powerpoint/2010/main" val="34854263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936" kern="1200" dirty="0" err="1">
                <a:solidFill>
                  <a:schemeClr val="tx1"/>
                </a:solidFill>
                <a:effectLst/>
                <a:latin typeface="+mn-lt"/>
                <a:ea typeface="+mn-ea"/>
                <a:cs typeface="+mn-cs"/>
              </a:rPr>
              <a:t>Crime</a:t>
            </a:r>
            <a:r>
              <a:rPr lang="es-CO" sz="936" kern="1200" dirty="0">
                <a:solidFill>
                  <a:schemeClr val="tx1"/>
                </a:solidFill>
                <a:effectLst/>
                <a:latin typeface="+mn-lt"/>
                <a:ea typeface="+mn-ea"/>
                <a:cs typeface="+mn-cs"/>
              </a:rPr>
              <a:t> </a:t>
            </a:r>
            <a:r>
              <a:rPr lang="es-CO" sz="936" kern="1200" dirty="0" err="1">
                <a:solidFill>
                  <a:schemeClr val="tx1"/>
                </a:solidFill>
                <a:effectLst/>
                <a:latin typeface="+mn-lt"/>
                <a:ea typeface="+mn-ea"/>
                <a:cs typeface="+mn-cs"/>
              </a:rPr>
              <a:t>Finder</a:t>
            </a:r>
            <a:r>
              <a:rPr lang="es-CO" sz="936" kern="1200" dirty="0">
                <a:solidFill>
                  <a:schemeClr val="tx1"/>
                </a:solidFill>
                <a:effectLst/>
                <a:latin typeface="+mn-lt"/>
                <a:ea typeface="+mn-ea"/>
                <a:cs typeface="+mn-cs"/>
              </a:rPr>
              <a:t> es una aplicación de reino unido que consume datos abiertos de la policía que permite ver delitos denunciados, utilizando las últimas estadísticas de la delincuencia. Usando el GPS, la cámara y la brújula en su teléfono, la app le da una visión de su entorno en tiempo real </a:t>
            </a:r>
          </a:p>
        </p:txBody>
      </p:sp>
      <p:sp>
        <p:nvSpPr>
          <p:cNvPr id="4" name="Marcador de número de diapositiva 3"/>
          <p:cNvSpPr>
            <a:spLocks noGrp="1"/>
          </p:cNvSpPr>
          <p:nvPr>
            <p:ph type="sldNum" sz="quarter" idx="10"/>
          </p:nvPr>
        </p:nvSpPr>
        <p:spPr/>
        <p:txBody>
          <a:bodyPr/>
          <a:lstStyle/>
          <a:p>
            <a:fld id="{4E5A29AC-D865-384F-A066-BE00CE2AE235}" type="slidenum">
              <a:rPr lang="es-ES_tradnl" smtClean="0"/>
              <a:t>11</a:t>
            </a:fld>
            <a:endParaRPr lang="es-ES_tradnl"/>
          </a:p>
        </p:txBody>
      </p:sp>
    </p:spTree>
    <p:extLst>
      <p:ext uri="{BB962C8B-B14F-4D97-AF65-F5344CB8AC3E}">
        <p14:creationId xmlns:p14="http://schemas.microsoft.com/office/powerpoint/2010/main" val="31789734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200" b="0" i="0" u="none" strike="noStrike" kern="1200" baseline="0" dirty="0">
                <a:solidFill>
                  <a:schemeClr val="tx1"/>
                </a:solidFill>
                <a:latin typeface="+mn-lt"/>
                <a:ea typeface="+mn-ea"/>
                <a:cs typeface="+mn-cs"/>
              </a:rPr>
              <a:t>Existen muchos ejemplos de cómo los datos abiertos pueden ayudar a mejorar la calidad </a:t>
            </a:r>
          </a:p>
          <a:p>
            <a:r>
              <a:rPr lang="es-CO" sz="1200" b="0" i="0" u="none" strike="noStrike" kern="1200" baseline="0" dirty="0">
                <a:solidFill>
                  <a:schemeClr val="tx1"/>
                </a:solidFill>
                <a:latin typeface="+mn-lt"/>
                <a:ea typeface="+mn-ea"/>
                <a:cs typeface="+mn-cs"/>
              </a:rPr>
              <a:t>de los mismos. El Reino Unido abrió los datos de 300,000 paradas de buses públicos,</a:t>
            </a:r>
          </a:p>
          <a:p>
            <a:r>
              <a:rPr lang="es-CO" sz="1200" b="0" i="0" u="none" strike="noStrike" kern="1200" baseline="0" dirty="0">
                <a:solidFill>
                  <a:schemeClr val="tx1"/>
                </a:solidFill>
                <a:latin typeface="+mn-lt"/>
                <a:ea typeface="+mn-ea"/>
                <a:cs typeface="+mn-cs"/>
              </a:rPr>
              <a:t>reconociendo que existían errores, y pidiendo a los ciudadanos su comprensión y</a:t>
            </a:r>
          </a:p>
          <a:p>
            <a:r>
              <a:rPr lang="es-CO" sz="1200" b="0" i="0" u="none" strike="noStrike" kern="1200" baseline="0" dirty="0">
                <a:solidFill>
                  <a:schemeClr val="tx1"/>
                </a:solidFill>
                <a:latin typeface="+mn-lt"/>
                <a:ea typeface="+mn-ea"/>
                <a:cs typeface="+mn-cs"/>
              </a:rPr>
              <a:t>colaboración para mejorar los datos. Así lograron identificar 18,000 errores, por ejemplo</a:t>
            </a:r>
          </a:p>
          <a:p>
            <a:r>
              <a:rPr lang="es-CO" sz="1200" b="0" i="0" u="none" strike="noStrike" kern="1200" baseline="0" dirty="0">
                <a:solidFill>
                  <a:schemeClr val="tx1"/>
                </a:solidFill>
                <a:latin typeface="+mn-lt"/>
                <a:ea typeface="+mn-ea"/>
                <a:cs typeface="+mn-cs"/>
              </a:rPr>
              <a:t>había paradas en medio de lagos.</a:t>
            </a:r>
          </a:p>
          <a:p>
            <a:r>
              <a:rPr lang="es-CO" sz="1200" b="0" i="0" u="none" strike="noStrike" kern="1200" baseline="0" dirty="0">
                <a:solidFill>
                  <a:schemeClr val="tx1"/>
                </a:solidFill>
                <a:latin typeface="+mn-lt"/>
                <a:ea typeface="+mn-ea"/>
                <a:cs typeface="+mn-cs"/>
              </a:rPr>
              <a:t>Además, un datos cerrado en un cajón que nadie usa, difícilmente logrará recursos para</a:t>
            </a:r>
          </a:p>
          <a:p>
            <a:r>
              <a:rPr lang="es-CO" sz="1200" b="0" i="0" u="none" strike="noStrike" kern="1200" baseline="0" dirty="0">
                <a:solidFill>
                  <a:schemeClr val="tx1"/>
                </a:solidFill>
                <a:latin typeface="+mn-lt"/>
                <a:ea typeface="+mn-ea"/>
                <a:cs typeface="+mn-cs"/>
              </a:rPr>
              <a:t>mejorar su calidad. En cambio, si abrimos esos datos, y éstos son usados, podemos</a:t>
            </a:r>
          </a:p>
          <a:p>
            <a:r>
              <a:rPr lang="es-CO" sz="1200" b="0" i="0" u="none" strike="noStrike" kern="1200" baseline="0" dirty="0">
                <a:solidFill>
                  <a:schemeClr val="tx1"/>
                </a:solidFill>
                <a:latin typeface="+mn-lt"/>
                <a:ea typeface="+mn-ea"/>
                <a:cs typeface="+mn-cs"/>
              </a:rPr>
              <a:t>presentar el un caso sólido sobre la necesidad de articular esfuerzos para mejorar</a:t>
            </a:r>
            <a:endParaRPr lang="es-CO" dirty="0"/>
          </a:p>
        </p:txBody>
      </p:sp>
      <p:sp>
        <p:nvSpPr>
          <p:cNvPr id="4" name="Marcador de número de diapositiva 3"/>
          <p:cNvSpPr>
            <a:spLocks noGrp="1"/>
          </p:cNvSpPr>
          <p:nvPr>
            <p:ph type="sldNum" sz="quarter" idx="10"/>
          </p:nvPr>
        </p:nvSpPr>
        <p:spPr/>
        <p:txBody>
          <a:bodyPr/>
          <a:lstStyle/>
          <a:p>
            <a:fld id="{F2BB1AAF-C946-47C1-BC7F-72D81C2BB57E}" type="slidenum">
              <a:rPr lang="es-CO" smtClean="0"/>
              <a:t>12</a:t>
            </a:fld>
            <a:endParaRPr lang="es-CO" dirty="0"/>
          </a:p>
        </p:txBody>
      </p:sp>
    </p:spTree>
    <p:extLst>
      <p:ext uri="{BB962C8B-B14F-4D97-AF65-F5344CB8AC3E}">
        <p14:creationId xmlns:p14="http://schemas.microsoft.com/office/powerpoint/2010/main" val="1313583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4E5A29AC-D865-384F-A066-BE00CE2AE235}" type="slidenum">
              <a:rPr lang="es-ES_tradnl" smtClean="0"/>
              <a:t>13</a:t>
            </a:fld>
            <a:endParaRPr lang="es-ES_tradnl"/>
          </a:p>
        </p:txBody>
      </p:sp>
    </p:spTree>
    <p:extLst>
      <p:ext uri="{BB962C8B-B14F-4D97-AF65-F5344CB8AC3E}">
        <p14:creationId xmlns:p14="http://schemas.microsoft.com/office/powerpoint/2010/main" val="5860792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936" kern="1200" dirty="0">
                <a:solidFill>
                  <a:schemeClr val="tx1"/>
                </a:solidFill>
                <a:effectLst/>
                <a:latin typeface="+mn-lt"/>
                <a:ea typeface="+mn-ea"/>
                <a:cs typeface="+mn-cs"/>
              </a:rPr>
              <a:t>Casa Editorial El Tiempo cuenta con una unidad de periodismo de datos que ha utilizado como insumo de su trabajo periodístico información disponible en nuestro portal de datos. Un caso de éxito de la Unidad de datos del El Tiempo, que además muestra la importancia de los datos abiertos para el control social, está relacionado con la calidad del agua en nuestro país. </a:t>
            </a:r>
          </a:p>
          <a:p>
            <a:endParaRPr lang="es-ES" sz="936" kern="1200" dirty="0">
              <a:solidFill>
                <a:schemeClr val="tx1"/>
              </a:solidFill>
              <a:effectLst/>
              <a:latin typeface="+mn-lt"/>
              <a:ea typeface="+mn-ea"/>
              <a:cs typeface="+mn-cs"/>
            </a:endParaRPr>
          </a:p>
          <a:p>
            <a:r>
              <a:rPr lang="es-ES" sz="936" kern="1200" dirty="0">
                <a:solidFill>
                  <a:schemeClr val="tx1"/>
                </a:solidFill>
                <a:effectLst/>
                <a:latin typeface="+mn-lt"/>
                <a:ea typeface="+mn-ea"/>
                <a:cs typeface="+mn-cs"/>
              </a:rPr>
              <a:t>Este año el periódico El Tiempo publicó una noticia titulada “¿Sabe usted dónde se toma la mejor y la peor agua del país?” en ella se reveló el top 10 de municipios con peor agua del país, el listado lo encabezaba </a:t>
            </a:r>
            <a:r>
              <a:rPr lang="es-ES" sz="936" kern="1200" dirty="0" err="1">
                <a:solidFill>
                  <a:schemeClr val="tx1"/>
                </a:solidFill>
                <a:effectLst/>
                <a:latin typeface="+mn-lt"/>
                <a:ea typeface="+mn-ea"/>
                <a:cs typeface="+mn-cs"/>
              </a:rPr>
              <a:t>Tamalameque</a:t>
            </a:r>
            <a:r>
              <a:rPr lang="es-ES" sz="936" kern="1200" dirty="0">
                <a:solidFill>
                  <a:schemeClr val="tx1"/>
                </a:solidFill>
                <a:effectLst/>
                <a:latin typeface="+mn-lt"/>
                <a:ea typeface="+mn-ea"/>
                <a:cs typeface="+mn-cs"/>
              </a:rPr>
              <a:t>, Cesar. </a:t>
            </a:r>
          </a:p>
          <a:p>
            <a:endParaRPr lang="es-ES" sz="936" kern="1200" dirty="0">
              <a:solidFill>
                <a:schemeClr val="tx1"/>
              </a:solidFill>
              <a:effectLst/>
              <a:latin typeface="+mn-lt"/>
              <a:ea typeface="+mn-ea"/>
              <a:cs typeface="+mn-cs"/>
            </a:endParaRPr>
          </a:p>
          <a:p>
            <a:endParaRPr lang="es-ES" sz="936" kern="1200" dirty="0">
              <a:solidFill>
                <a:schemeClr val="tx1"/>
              </a:solidFill>
              <a:effectLst/>
              <a:latin typeface="+mn-lt"/>
              <a:ea typeface="+mn-ea"/>
              <a:cs typeface="+mn-cs"/>
            </a:endParaRPr>
          </a:p>
          <a:p>
            <a:r>
              <a:rPr lang="es-ES" sz="936" kern="1200" dirty="0">
                <a:solidFill>
                  <a:schemeClr val="tx1"/>
                </a:solidFill>
                <a:effectLst/>
                <a:latin typeface="+mn-lt"/>
                <a:ea typeface="+mn-ea"/>
                <a:cs typeface="+mn-cs"/>
              </a:rPr>
              <a:t>Frente a esta noticia el Alcalde de </a:t>
            </a:r>
            <a:r>
              <a:rPr lang="es-ES" sz="936" kern="1200" dirty="0" err="1">
                <a:solidFill>
                  <a:schemeClr val="tx1"/>
                </a:solidFill>
                <a:effectLst/>
                <a:latin typeface="+mn-lt"/>
                <a:ea typeface="+mn-ea"/>
                <a:cs typeface="+mn-cs"/>
              </a:rPr>
              <a:t>Tamalameque</a:t>
            </a:r>
            <a:r>
              <a:rPr lang="es-ES" sz="936" kern="1200" dirty="0">
                <a:solidFill>
                  <a:schemeClr val="tx1"/>
                </a:solidFill>
                <a:effectLst/>
                <a:latin typeface="+mn-lt"/>
                <a:ea typeface="+mn-ea"/>
                <a:cs typeface="+mn-cs"/>
              </a:rPr>
              <a:t> respondió a su comunidad comprometiéndose “a trabajar y hacerle frente a esta problemática http://www.eltiempo.com/datos/calidad-del-agua-en-colombia-y-en-tamalameque-cesar/16556446 </a:t>
            </a:r>
          </a:p>
          <a:p>
            <a:r>
              <a:rPr lang="es-ES_tradnl" sz="936" b="1" kern="1200" dirty="0">
                <a:solidFill>
                  <a:schemeClr val="tx1"/>
                </a:solidFill>
                <a:effectLst/>
                <a:latin typeface="+mn-lt"/>
                <a:ea typeface="+mn-ea"/>
                <a:cs typeface="+mn-cs"/>
              </a:rPr>
              <a:t> </a:t>
            </a:r>
            <a:endParaRPr lang="es-CO" sz="936" kern="1200" dirty="0">
              <a:solidFill>
                <a:schemeClr val="tx1"/>
              </a:solidFill>
              <a:effectLst/>
              <a:latin typeface="+mn-lt"/>
              <a:ea typeface="+mn-ea"/>
              <a:cs typeface="+mn-cs"/>
            </a:endParaRPr>
          </a:p>
          <a:p>
            <a:r>
              <a:rPr lang="es-ES_tradnl" sz="936" kern="1200" dirty="0">
                <a:solidFill>
                  <a:schemeClr val="tx1"/>
                </a:solidFill>
                <a:effectLst/>
                <a:latin typeface="+mn-lt"/>
                <a:ea typeface="+mn-ea"/>
                <a:cs typeface="+mn-cs"/>
              </a:rPr>
              <a:t>Enlace de la nota: http://www.eltiempo.com/multimedia/especiales/calidad-del-agua-en-colombia/16555634/1</a:t>
            </a:r>
            <a:endParaRPr lang="es-CO" sz="936" kern="1200" dirty="0">
              <a:solidFill>
                <a:schemeClr val="tx1"/>
              </a:solidFill>
              <a:effectLst/>
              <a:latin typeface="+mn-lt"/>
              <a:ea typeface="+mn-ea"/>
              <a:cs typeface="+mn-cs"/>
            </a:endParaRPr>
          </a:p>
          <a:p>
            <a:r>
              <a:rPr lang="es-ES_tradnl" sz="936" kern="1200" dirty="0">
                <a:solidFill>
                  <a:schemeClr val="tx1"/>
                </a:solidFill>
                <a:effectLst/>
                <a:latin typeface="+mn-lt"/>
                <a:ea typeface="+mn-ea"/>
                <a:cs typeface="+mn-cs"/>
              </a:rPr>
              <a:t>Enlace del conjunto de datos: http://www.datos.gov.co/frm/catalogo/frmCatalogo.aspx?dsId=74717</a:t>
            </a:r>
          </a:p>
          <a:p>
            <a:pPr marL="0" marR="0" indent="0" algn="l" defTabSz="713232" rtl="0" eaLnBrk="1" fontAlgn="auto" latinLnBrk="0" hangingPunct="1">
              <a:lnSpc>
                <a:spcPct val="100000"/>
              </a:lnSpc>
              <a:spcBef>
                <a:spcPts val="0"/>
              </a:spcBef>
              <a:spcAft>
                <a:spcPts val="0"/>
              </a:spcAft>
              <a:buClrTx/>
              <a:buSzTx/>
              <a:buFontTx/>
              <a:buNone/>
              <a:tabLst/>
              <a:defRPr/>
            </a:pPr>
            <a:r>
              <a:rPr lang="es-CO" sz="1000" dirty="0"/>
              <a:t>http://www.eltiempo.com/datos/calidad-del-agua-en-colombia-y-en-tamalameque-cesar/16556446</a:t>
            </a:r>
          </a:p>
          <a:p>
            <a:endParaRPr lang="es-CO" sz="936" kern="1200" dirty="0">
              <a:solidFill>
                <a:schemeClr val="tx1"/>
              </a:solidFill>
              <a:effectLst/>
              <a:latin typeface="+mn-lt"/>
              <a:ea typeface="+mn-ea"/>
              <a:cs typeface="+mn-cs"/>
            </a:endParaRPr>
          </a:p>
          <a:p>
            <a:r>
              <a:rPr lang="es-ES_tradnl" sz="936" kern="1200" dirty="0">
                <a:solidFill>
                  <a:schemeClr val="tx1"/>
                </a:solidFill>
                <a:effectLst/>
                <a:latin typeface="+mn-lt"/>
                <a:ea typeface="+mn-ea"/>
                <a:cs typeface="+mn-cs"/>
              </a:rPr>
              <a:t>Enlace de la nota: http://www.eltiempo.com/multimedia/especiales/calidad-del-agua-en-colombia/16555634/1</a:t>
            </a:r>
            <a:endParaRPr lang="es-CO" sz="936" kern="1200" dirty="0">
              <a:solidFill>
                <a:schemeClr val="tx1"/>
              </a:solidFill>
              <a:effectLst/>
              <a:latin typeface="+mn-lt"/>
              <a:ea typeface="+mn-ea"/>
              <a:cs typeface="+mn-cs"/>
            </a:endParaRPr>
          </a:p>
          <a:p>
            <a:r>
              <a:rPr lang="es-ES_tradnl" sz="936" kern="1200" dirty="0">
                <a:solidFill>
                  <a:schemeClr val="tx1"/>
                </a:solidFill>
                <a:effectLst/>
                <a:latin typeface="+mn-lt"/>
                <a:ea typeface="+mn-ea"/>
                <a:cs typeface="+mn-cs"/>
              </a:rPr>
              <a:t>Enlace del conjunto de datos: http://www.datos.gov.co/frm/catalogo/frmCatalogo.aspx?dsId=74717</a:t>
            </a:r>
          </a:p>
          <a:p>
            <a:pPr marL="0" marR="0" indent="0" algn="l" defTabSz="713232" rtl="0" eaLnBrk="1" fontAlgn="auto" latinLnBrk="0" hangingPunct="1">
              <a:lnSpc>
                <a:spcPct val="100000"/>
              </a:lnSpc>
              <a:spcBef>
                <a:spcPts val="0"/>
              </a:spcBef>
              <a:spcAft>
                <a:spcPts val="0"/>
              </a:spcAft>
              <a:buClrTx/>
              <a:buSzTx/>
              <a:buFontTx/>
              <a:buNone/>
              <a:tabLst/>
              <a:defRPr/>
            </a:pPr>
            <a:r>
              <a:rPr lang="es-CO" sz="1000" dirty="0"/>
              <a:t>http://www.eltiempo.com/datos/calidad-del-agua-en-colombia-y-en-tamalameque-cesar/16556446</a:t>
            </a:r>
          </a:p>
          <a:p>
            <a:endParaRPr lang="es-CO" sz="936" kern="1200" dirty="0">
              <a:solidFill>
                <a:schemeClr val="tx1"/>
              </a:solidFill>
              <a:effectLst/>
              <a:latin typeface="+mn-lt"/>
              <a:ea typeface="+mn-ea"/>
              <a:cs typeface="+mn-cs"/>
            </a:endParaRPr>
          </a:p>
          <a:p>
            <a:endParaRPr lang="es-CO" sz="936"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4E5A29AC-D865-384F-A066-BE00CE2AE235}" type="slidenum">
              <a:rPr lang="es-ES_tradnl" smtClean="0"/>
              <a:t>16</a:t>
            </a:fld>
            <a:endParaRPr lang="es-ES_tradnl"/>
          </a:p>
        </p:txBody>
      </p:sp>
    </p:spTree>
    <p:extLst>
      <p:ext uri="{BB962C8B-B14F-4D97-AF65-F5344CB8AC3E}">
        <p14:creationId xmlns:p14="http://schemas.microsoft.com/office/powerpoint/2010/main" val="26769542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936" b="0" i="0" kern="1200" dirty="0">
                <a:solidFill>
                  <a:schemeClr val="tx1"/>
                </a:solidFill>
                <a:effectLst/>
                <a:latin typeface="+mn-lt"/>
                <a:ea typeface="+mn-ea"/>
                <a:cs typeface="+mn-cs"/>
              </a:rPr>
              <a:t>Esta es una Aplicación móvil que desarrolló la secretaria de transparencia que buscaba identificar y hacer seguimiento a obras públicas cuya construcción se encuentra paralizada o abandonada.</a:t>
            </a:r>
          </a:p>
          <a:p>
            <a:r>
              <a:rPr lang="es-ES" sz="936" b="0" i="0" kern="1200" dirty="0">
                <a:solidFill>
                  <a:schemeClr val="tx1"/>
                </a:solidFill>
                <a:effectLst/>
                <a:latin typeface="+mn-lt"/>
                <a:ea typeface="+mn-ea"/>
                <a:cs typeface="+mn-cs"/>
              </a:rPr>
              <a:t>Con la aplicación, los usuarios pueden tomar fotografías de las obras públicas inconclusas e ingresar información sobre las entidades responsables de las mismas, su valor, entre otros detalles, que podrán ser completados por distintas personas. En total se han recibido cerca de 70.000 reportes; muchos de ellos no obedecen a elefantes blancos y se ha encontrado reportes que han hecho varios ciudadanos sobre un mismo elefante blanco, como el caso del Parque </a:t>
            </a:r>
            <a:r>
              <a:rPr lang="es-ES" sz="936" b="0" i="0" kern="1200" dirty="0" err="1">
                <a:solidFill>
                  <a:schemeClr val="tx1"/>
                </a:solidFill>
                <a:effectLst/>
                <a:latin typeface="+mn-lt"/>
                <a:ea typeface="+mn-ea"/>
                <a:cs typeface="+mn-cs"/>
              </a:rPr>
              <a:t>Tayku</a:t>
            </a:r>
            <a:r>
              <a:rPr lang="es-ES" sz="936" b="0" i="0" kern="1200" dirty="0">
                <a:solidFill>
                  <a:schemeClr val="tx1"/>
                </a:solidFill>
                <a:effectLst/>
                <a:latin typeface="+mn-lt"/>
                <a:ea typeface="+mn-ea"/>
                <a:cs typeface="+mn-cs"/>
              </a:rPr>
              <a:t>, en Magdalena, que recibió 14.257 votos. </a:t>
            </a:r>
          </a:p>
          <a:p>
            <a:r>
              <a:rPr lang="es-ES" sz="936" b="0" i="0" kern="1200" dirty="0">
                <a:solidFill>
                  <a:schemeClr val="tx1"/>
                </a:solidFill>
                <a:effectLst/>
                <a:latin typeface="+mn-lt"/>
                <a:ea typeface="+mn-ea"/>
                <a:cs typeface="+mn-cs"/>
              </a:rPr>
              <a:t>1.	Otros datos de la aplicación son:</a:t>
            </a:r>
          </a:p>
          <a:p>
            <a:r>
              <a:rPr lang="es-ES" sz="936" b="0" i="0" kern="1200" dirty="0">
                <a:solidFill>
                  <a:schemeClr val="tx1"/>
                </a:solidFill>
                <a:effectLst/>
                <a:latin typeface="+mn-lt"/>
                <a:ea typeface="+mn-ea"/>
                <a:cs typeface="+mn-cs"/>
              </a:rPr>
              <a:t>60 elefantes blancos detectados en el país </a:t>
            </a:r>
          </a:p>
          <a:p>
            <a:r>
              <a:rPr lang="es-ES" sz="936" b="0" i="0" kern="1200" dirty="0">
                <a:solidFill>
                  <a:schemeClr val="tx1"/>
                </a:solidFill>
                <a:effectLst/>
                <a:latin typeface="+mn-lt"/>
                <a:ea typeface="+mn-ea"/>
                <a:cs typeface="+mn-cs"/>
              </a:rPr>
              <a:t>29 Investigaciones en marcha (por responsabilidad civil, fiscal, penal, etc. )</a:t>
            </a:r>
          </a:p>
          <a:p>
            <a:r>
              <a:rPr lang="es-ES" sz="936" b="0" i="0" kern="1200" dirty="0">
                <a:solidFill>
                  <a:schemeClr val="tx1"/>
                </a:solidFill>
                <a:effectLst/>
                <a:latin typeface="+mn-lt"/>
                <a:ea typeface="+mn-ea"/>
                <a:cs typeface="+mn-cs"/>
              </a:rPr>
              <a:t>29 obras reanudadas</a:t>
            </a:r>
          </a:p>
          <a:p>
            <a:r>
              <a:rPr lang="es-ES" sz="936" b="0" i="0" kern="1200" dirty="0">
                <a:solidFill>
                  <a:schemeClr val="tx1"/>
                </a:solidFill>
                <a:effectLst/>
                <a:latin typeface="+mn-lt"/>
                <a:ea typeface="+mn-ea"/>
                <a:cs typeface="+mn-cs"/>
              </a:rPr>
              <a:t>4 obras terminadas</a:t>
            </a:r>
          </a:p>
          <a:p>
            <a:r>
              <a:rPr lang="es-ES" sz="936" b="0" i="0" kern="1200" dirty="0">
                <a:solidFill>
                  <a:schemeClr val="tx1"/>
                </a:solidFill>
                <a:effectLst/>
                <a:latin typeface="+mn-lt"/>
                <a:ea typeface="+mn-ea"/>
                <a:cs typeface="+mn-cs"/>
              </a:rPr>
              <a:t> </a:t>
            </a:r>
          </a:p>
          <a:p>
            <a:endParaRPr lang="es-CO" sz="936" b="1" i="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4E5A29AC-D865-384F-A066-BE00CE2AE235}" type="slidenum">
              <a:rPr lang="es-ES_tradnl" smtClean="0"/>
              <a:t>20</a:t>
            </a:fld>
            <a:endParaRPr lang="es-ES_tradnl"/>
          </a:p>
        </p:txBody>
      </p:sp>
    </p:spTree>
    <p:extLst>
      <p:ext uri="{BB962C8B-B14F-4D97-AF65-F5344CB8AC3E}">
        <p14:creationId xmlns:p14="http://schemas.microsoft.com/office/powerpoint/2010/main" val="31884838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936" b="0" i="0" kern="1200" dirty="0">
                <a:solidFill>
                  <a:schemeClr val="tx1"/>
                </a:solidFill>
                <a:effectLst/>
                <a:latin typeface="+mn-lt"/>
                <a:ea typeface="+mn-ea"/>
                <a:cs typeface="+mn-cs"/>
              </a:rPr>
              <a:t>De los casos que se han podido resolver a través del reporte ciudadano y la acción inmediata de las autoridades competentes, queremos destacar 4 de los que ya se han terminado</a:t>
            </a:r>
          </a:p>
          <a:p>
            <a:endParaRPr lang="es-ES" sz="936" b="0" i="0" kern="1200" dirty="0">
              <a:solidFill>
                <a:schemeClr val="tx1"/>
              </a:solidFill>
              <a:effectLst/>
              <a:latin typeface="+mn-lt"/>
              <a:ea typeface="+mn-ea"/>
              <a:cs typeface="+mn-cs"/>
            </a:endParaRPr>
          </a:p>
          <a:p>
            <a:r>
              <a:rPr lang="es-ES" sz="936" b="0" i="0" kern="1200" dirty="0">
                <a:solidFill>
                  <a:schemeClr val="tx1"/>
                </a:solidFill>
                <a:effectLst/>
                <a:latin typeface="+mn-lt"/>
                <a:ea typeface="+mn-ea"/>
                <a:cs typeface="+mn-cs"/>
              </a:rPr>
              <a:t>El Alcantarillado de Aguas Lluvias (Jamundí, Cali) que fue concluido y con la terminación de esta obra se evitó la pérdida de US$40.0000</a:t>
            </a:r>
          </a:p>
          <a:p>
            <a:endParaRPr lang="es-ES" sz="936" b="0" i="0" kern="1200" dirty="0">
              <a:solidFill>
                <a:schemeClr val="tx1"/>
              </a:solidFill>
              <a:effectLst/>
              <a:latin typeface="+mn-lt"/>
              <a:ea typeface="+mn-ea"/>
              <a:cs typeface="+mn-cs"/>
            </a:endParaRPr>
          </a:p>
          <a:p>
            <a:r>
              <a:rPr lang="es-ES" sz="936" b="0" i="0" kern="1200" dirty="0">
                <a:solidFill>
                  <a:schemeClr val="tx1"/>
                </a:solidFill>
                <a:effectLst/>
                <a:latin typeface="+mn-lt"/>
                <a:ea typeface="+mn-ea"/>
                <a:cs typeface="+mn-cs"/>
              </a:rPr>
              <a:t>El Hospital Hernando </a:t>
            </a:r>
            <a:r>
              <a:rPr lang="es-ES" sz="936" b="0" i="0" kern="1200" dirty="0" err="1">
                <a:solidFill>
                  <a:schemeClr val="tx1"/>
                </a:solidFill>
                <a:effectLst/>
                <a:latin typeface="+mn-lt"/>
                <a:ea typeface="+mn-ea"/>
                <a:cs typeface="+mn-cs"/>
              </a:rPr>
              <a:t>Moncaleano</a:t>
            </a:r>
            <a:r>
              <a:rPr lang="es-ES" sz="936" b="0" i="0" kern="1200" dirty="0">
                <a:solidFill>
                  <a:schemeClr val="tx1"/>
                </a:solidFill>
                <a:effectLst/>
                <a:latin typeface="+mn-lt"/>
                <a:ea typeface="+mn-ea"/>
                <a:cs typeface="+mn-cs"/>
              </a:rPr>
              <a:t> Perdomo, de la ciudad de Neiva, que se destaca en la atención de población infantil. Según las proyecciones de población del DANE, a octubre de 2016, Neiva cuenta con una población de 81.000 niños y niñas entre 0 y 16 años. </a:t>
            </a:r>
          </a:p>
          <a:p>
            <a:endParaRPr lang="es-ES" sz="936" b="0" i="0" kern="1200" dirty="0">
              <a:solidFill>
                <a:schemeClr val="tx1"/>
              </a:solidFill>
              <a:effectLst/>
              <a:latin typeface="+mn-lt"/>
              <a:ea typeface="+mn-ea"/>
              <a:cs typeface="+mn-cs"/>
            </a:endParaRPr>
          </a:p>
          <a:p>
            <a:r>
              <a:rPr lang="es-ES" sz="936" b="0" i="0" kern="1200" dirty="0">
                <a:solidFill>
                  <a:schemeClr val="tx1"/>
                </a:solidFill>
                <a:effectLst/>
                <a:latin typeface="+mn-lt"/>
                <a:ea typeface="+mn-ea"/>
                <a:cs typeface="+mn-cs"/>
              </a:rPr>
              <a:t>El Salón Comunal de Santa Cecilia en la localidad de Suba, cuya terminación impactó en las actividades lúdicas de la población del sector estimada en 60.000 habitantes. </a:t>
            </a:r>
          </a:p>
          <a:p>
            <a:endParaRPr lang="es-ES" sz="936" b="0" i="0" kern="1200" dirty="0">
              <a:solidFill>
                <a:schemeClr val="tx1"/>
              </a:solidFill>
              <a:effectLst/>
              <a:latin typeface="+mn-lt"/>
              <a:ea typeface="+mn-ea"/>
              <a:cs typeface="+mn-cs"/>
            </a:endParaRPr>
          </a:p>
          <a:p>
            <a:r>
              <a:rPr lang="es-ES" sz="936" b="0" i="0" kern="1200" dirty="0">
                <a:solidFill>
                  <a:schemeClr val="tx1"/>
                </a:solidFill>
                <a:effectLst/>
                <a:latin typeface="+mn-lt"/>
                <a:ea typeface="+mn-ea"/>
                <a:cs typeface="+mn-cs"/>
              </a:rPr>
              <a:t>El Palacio de la Justicia del Valle, por cuanto la terminación de la obra impacta directamente en el acceso a un sistema de justicia más eficiente. La construcción cuenta con 140 juzgados y 3 centros de servicios judiciales. </a:t>
            </a:r>
          </a:p>
          <a:p>
            <a:endParaRPr lang="es-CO" dirty="0"/>
          </a:p>
        </p:txBody>
      </p:sp>
      <p:sp>
        <p:nvSpPr>
          <p:cNvPr id="4" name="Marcador de número de diapositiva 3"/>
          <p:cNvSpPr>
            <a:spLocks noGrp="1"/>
          </p:cNvSpPr>
          <p:nvPr>
            <p:ph type="sldNum" sz="quarter" idx="10"/>
          </p:nvPr>
        </p:nvSpPr>
        <p:spPr/>
        <p:txBody>
          <a:bodyPr/>
          <a:lstStyle/>
          <a:p>
            <a:fld id="{4E5A29AC-D865-384F-A066-BE00CE2AE235}" type="slidenum">
              <a:rPr lang="es-ES_tradnl" smtClean="0"/>
              <a:t>21</a:t>
            </a:fld>
            <a:endParaRPr lang="es-ES_tradnl"/>
          </a:p>
        </p:txBody>
      </p:sp>
    </p:spTree>
    <p:extLst>
      <p:ext uri="{BB962C8B-B14F-4D97-AF65-F5344CB8AC3E}">
        <p14:creationId xmlns:p14="http://schemas.microsoft.com/office/powerpoint/2010/main" val="25321270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fontAlgn="base"/>
            <a:r>
              <a:rPr lang="es-ES" dirty="0"/>
              <a:t>La herramienta, presentada por el Ministerio de Salud, el Ministerio TIC, Colciencias y Supersalud, busca mayor transparencia y comunicación con los usuarios del sector de la salud. Permite la evaluación de los prestadores de servicios de salud y la comparación entre precios de medicamentos, entre otras funcionalidades. </a:t>
            </a:r>
          </a:p>
          <a:p>
            <a:pPr fontAlgn="base"/>
            <a:endParaRPr lang="es-ES" dirty="0"/>
          </a:p>
          <a:p>
            <a:pPr fontAlgn="base"/>
            <a:r>
              <a:rPr lang="es-ES" dirty="0"/>
              <a:t>La información analizada por la aplicación proviene de conjuntos de datos de Gobierno que contienen información sobre la calidad de las IPS y EPS, el ranking de la calidad de EPS, y los precios de medicamentos.</a:t>
            </a:r>
          </a:p>
          <a:p>
            <a:pPr fontAlgn="base"/>
            <a:endParaRPr lang="es-ES" dirty="0"/>
          </a:p>
          <a:p>
            <a:pPr fontAlgn="base"/>
            <a:r>
              <a:rPr lang="es-ES" dirty="0"/>
              <a:t>7.000 personas han comprado medicamentos más baratos. Esto en razón a que la aplicación brinda información sobre el valor de los medicamentos con base en su principio activo y gramaje. </a:t>
            </a:r>
          </a:p>
          <a:p>
            <a:pPr fontAlgn="base"/>
            <a:endParaRPr lang="es-ES" dirty="0"/>
          </a:p>
          <a:p>
            <a:pPr fontAlgn="base"/>
            <a:r>
              <a:rPr lang="es-ES" dirty="0"/>
              <a:t>Esta aplicación también ha permitido identificar que los medicamentos más  consultados son los de niños y asociados a enfermedades como fiebre, enfermedad respiratoria aguda y alergias  </a:t>
            </a:r>
          </a:p>
          <a:p>
            <a:pPr fontAlgn="base"/>
            <a:endParaRPr lang="es-ES" dirty="0"/>
          </a:p>
          <a:p>
            <a:pPr fontAlgn="base"/>
            <a:r>
              <a:rPr lang="es-ES" dirty="0"/>
              <a:t>54.000  consultas:</a:t>
            </a:r>
          </a:p>
          <a:p>
            <a:pPr fontAlgn="base"/>
            <a:r>
              <a:rPr lang="es-ES" dirty="0"/>
              <a:t>•	Información sobre derechos y deberes del paciente</a:t>
            </a:r>
          </a:p>
          <a:p>
            <a:pPr fontAlgn="base"/>
            <a:r>
              <a:rPr lang="es-ES" dirty="0"/>
              <a:t>•	Enfermedades como </a:t>
            </a:r>
            <a:r>
              <a:rPr lang="es-ES" dirty="0" err="1"/>
              <a:t>zika</a:t>
            </a:r>
            <a:r>
              <a:rPr lang="es-ES" dirty="0"/>
              <a:t> y dengue</a:t>
            </a:r>
          </a:p>
          <a:p>
            <a:pPr fontAlgn="base"/>
            <a:endParaRPr lang="es-ES" dirty="0"/>
          </a:p>
          <a:p>
            <a:pPr fontAlgn="base"/>
            <a:r>
              <a:rPr lang="es-ES" dirty="0"/>
              <a:t>17.000 solicitudes y/o mensajes ciudadanos que han permitido identificar necesidades de usuarios frente a: </a:t>
            </a:r>
          </a:p>
          <a:p>
            <a:pPr fontAlgn="base"/>
            <a:r>
              <a:rPr lang="es-ES" dirty="0"/>
              <a:t>•	Tiempo de asignación de citas médicas </a:t>
            </a:r>
          </a:p>
          <a:p>
            <a:pPr fontAlgn="base"/>
            <a:r>
              <a:rPr lang="es-ES" dirty="0"/>
              <a:t>•	Acceso a los medicamentos</a:t>
            </a:r>
          </a:p>
          <a:p>
            <a:pPr fontAlgn="base"/>
            <a:endParaRPr lang="es-CO" dirty="0"/>
          </a:p>
        </p:txBody>
      </p:sp>
      <p:sp>
        <p:nvSpPr>
          <p:cNvPr id="4" name="Marcador de número de diapositiva 3"/>
          <p:cNvSpPr>
            <a:spLocks noGrp="1"/>
          </p:cNvSpPr>
          <p:nvPr>
            <p:ph type="sldNum" sz="quarter" idx="10"/>
          </p:nvPr>
        </p:nvSpPr>
        <p:spPr/>
        <p:txBody>
          <a:bodyPr/>
          <a:lstStyle/>
          <a:p>
            <a:fld id="{4E5A29AC-D865-384F-A066-BE00CE2AE235}" type="slidenum">
              <a:rPr lang="es-ES_tradnl" smtClean="0"/>
              <a:t>27</a:t>
            </a:fld>
            <a:endParaRPr lang="es-ES_tradnl"/>
          </a:p>
        </p:txBody>
      </p:sp>
    </p:spTree>
    <p:extLst>
      <p:ext uri="{BB962C8B-B14F-4D97-AF65-F5344CB8AC3E}">
        <p14:creationId xmlns:p14="http://schemas.microsoft.com/office/powerpoint/2010/main" val="37494791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60438" y="1143000"/>
            <a:ext cx="4937125" cy="3086100"/>
          </a:xfrm>
        </p:spPr>
      </p:sp>
      <p:sp>
        <p:nvSpPr>
          <p:cNvPr id="3" name="Marcador de notas 2"/>
          <p:cNvSpPr>
            <a:spLocks noGrp="1"/>
          </p:cNvSpPr>
          <p:nvPr>
            <p:ph type="body" idx="1"/>
          </p:nvPr>
        </p:nvSpPr>
        <p:spPr/>
        <p:txBody>
          <a:bodyPr/>
          <a:lstStyle/>
          <a:p>
            <a:r>
              <a:rPr lang="es-ES_tradnl" dirty="0"/>
              <a:t>becas</a:t>
            </a:r>
            <a:r>
              <a:rPr lang="es-ES_tradnl" baseline="0" dirty="0"/>
              <a:t> </a:t>
            </a:r>
            <a:r>
              <a:rPr lang="es-ES_tradnl" baseline="0" dirty="0" err="1"/>
              <a:t>Icetex</a:t>
            </a:r>
            <a:r>
              <a:rPr lang="es-ES_tradnl" baseline="0" dirty="0"/>
              <a:t>: </a:t>
            </a:r>
            <a:r>
              <a:rPr lang="es-CO" baseline="0" dirty="0"/>
              <a:t>Aplicación móvil, basada en datos abiertos disponible www.datos.gov.co, que permite consultar, que permite la visualización de las becas vigentes ofrecidas por el ICETEX de manera ágil, aprovechando los beneficios que brinda la conectividad a través de los teléfonos inteligentes.</a:t>
            </a:r>
          </a:p>
          <a:p>
            <a:r>
              <a:rPr lang="es-CO" baseline="0" dirty="0"/>
              <a:t>Características: </a:t>
            </a:r>
          </a:p>
          <a:p>
            <a:r>
              <a:rPr lang="es-CO" baseline="0" dirty="0"/>
              <a:t>Búsqueda a través de listas ordenas</a:t>
            </a:r>
          </a:p>
          <a:p>
            <a:r>
              <a:rPr lang="es-CO" baseline="0" dirty="0"/>
              <a:t>Los datos son obtenidos directamente del portal de datos abiertos www.datos.gov.co el cual es actualizado semanalmente</a:t>
            </a:r>
          </a:p>
          <a:p>
            <a:r>
              <a:rPr lang="es-CO" baseline="0" dirty="0"/>
              <a:t>Actualmente se encuentra disponible para la plataforma Android, descargable desde Google Play, permitiendo llegar a cualquier parte del país sin ninguna restricción</a:t>
            </a:r>
          </a:p>
          <a:p>
            <a:r>
              <a:rPr lang="es-CO" baseline="0" dirty="0"/>
              <a:t>Es compatible con versiones anteriores de Android, lo que permite una mayor penetración</a:t>
            </a:r>
            <a:endParaRPr lang="es-ES_tradnl" dirty="0"/>
          </a:p>
        </p:txBody>
      </p:sp>
      <p:sp>
        <p:nvSpPr>
          <p:cNvPr id="4" name="Marcador de número de diapositiva 3"/>
          <p:cNvSpPr>
            <a:spLocks noGrp="1"/>
          </p:cNvSpPr>
          <p:nvPr>
            <p:ph type="sldNum" sz="quarter" idx="10"/>
          </p:nvPr>
        </p:nvSpPr>
        <p:spPr/>
        <p:txBody>
          <a:bodyPr/>
          <a:lstStyle/>
          <a:p>
            <a:fld id="{A829B3F8-5A2B-7C48-A2E1-6383645AC410}" type="slidenum">
              <a:rPr lang="es-ES_tradnl" smtClean="0"/>
              <a:t>30</a:t>
            </a:fld>
            <a:endParaRPr lang="es-ES_tradnl"/>
          </a:p>
        </p:txBody>
      </p:sp>
    </p:spTree>
    <p:extLst>
      <p:ext uri="{BB962C8B-B14F-4D97-AF65-F5344CB8AC3E}">
        <p14:creationId xmlns:p14="http://schemas.microsoft.com/office/powerpoint/2010/main" val="16447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Se</a:t>
            </a:r>
            <a:r>
              <a:rPr lang="es-CO" baseline="0" dirty="0"/>
              <a:t> le indica a los participantes que la presentación y las herramientas se encuentran disponibles en el vínculo en pantalla con el fin de no generar procesos </a:t>
            </a:r>
            <a:r>
              <a:rPr lang="es-CO" baseline="0"/>
              <a:t>de guardado por USB. </a:t>
            </a:r>
            <a:endParaRPr lang="es-CO"/>
          </a:p>
        </p:txBody>
      </p:sp>
      <p:sp>
        <p:nvSpPr>
          <p:cNvPr id="4" name="Marcador de número de diapositiva 3"/>
          <p:cNvSpPr>
            <a:spLocks noGrp="1"/>
          </p:cNvSpPr>
          <p:nvPr>
            <p:ph type="sldNum" sz="quarter" idx="10"/>
          </p:nvPr>
        </p:nvSpPr>
        <p:spPr/>
        <p:txBody>
          <a:bodyPr/>
          <a:lstStyle/>
          <a:p>
            <a:fld id="{CA4248CD-9F05-48C1-A5A4-14B3692A5B7A}" type="slidenum">
              <a:rPr lang="es-CO" smtClean="0"/>
              <a:t>32</a:t>
            </a:fld>
            <a:endParaRPr lang="es-CO"/>
          </a:p>
        </p:txBody>
      </p:sp>
    </p:spTree>
    <p:extLst>
      <p:ext uri="{BB962C8B-B14F-4D97-AF65-F5344CB8AC3E}">
        <p14:creationId xmlns:p14="http://schemas.microsoft.com/office/powerpoint/2010/main" val="4204586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4E5A29AC-D865-384F-A066-BE00CE2AE235}" type="slidenum">
              <a:rPr lang="es-ES_tradnl" smtClean="0"/>
              <a:t>2</a:t>
            </a:fld>
            <a:endParaRPr lang="es-ES_tradnl"/>
          </a:p>
        </p:txBody>
      </p:sp>
    </p:spTree>
    <p:extLst>
      <p:ext uri="{BB962C8B-B14F-4D97-AF65-F5344CB8AC3E}">
        <p14:creationId xmlns:p14="http://schemas.microsoft.com/office/powerpoint/2010/main" val="1737273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O" sz="936" kern="1200" dirty="0">
                <a:solidFill>
                  <a:schemeClr val="tx1"/>
                </a:solidFill>
                <a:effectLst/>
                <a:latin typeface="+mn-lt"/>
                <a:ea typeface="+mn-ea"/>
                <a:cs typeface="+mn-cs"/>
              </a:rPr>
              <a:t>La firma </a:t>
            </a:r>
            <a:r>
              <a:rPr lang="es-CO" sz="936" kern="1200" dirty="0" err="1">
                <a:solidFill>
                  <a:schemeClr val="tx1"/>
                </a:solidFill>
                <a:effectLst/>
                <a:latin typeface="+mn-lt"/>
                <a:ea typeface="+mn-ea"/>
                <a:cs typeface="+mn-cs"/>
              </a:rPr>
              <a:t>Capgemini</a:t>
            </a:r>
            <a:r>
              <a:rPr lang="es-CO" sz="936" kern="1200" dirty="0">
                <a:solidFill>
                  <a:schemeClr val="tx1"/>
                </a:solidFill>
                <a:effectLst/>
                <a:latin typeface="+mn-lt"/>
                <a:ea typeface="+mn-ea"/>
                <a:cs typeface="+mn-cs"/>
              </a:rPr>
              <a:t> </a:t>
            </a:r>
            <a:r>
              <a:rPr lang="es-CO" sz="936" kern="1200" dirty="0" err="1">
                <a:solidFill>
                  <a:schemeClr val="tx1"/>
                </a:solidFill>
                <a:effectLst/>
                <a:latin typeface="+mn-lt"/>
                <a:ea typeface="+mn-ea"/>
                <a:cs typeface="+mn-cs"/>
              </a:rPr>
              <a:t>Consulting</a:t>
            </a:r>
            <a:r>
              <a:rPr lang="es-CO" sz="936" kern="1200" dirty="0">
                <a:solidFill>
                  <a:schemeClr val="tx1"/>
                </a:solidFill>
                <a:effectLst/>
                <a:latin typeface="+mn-lt"/>
                <a:ea typeface="+mn-ea"/>
                <a:cs typeface="+mn-cs"/>
              </a:rPr>
              <a:t> ha publicado un informe sobre la situación del mercado de gestión de Open Data en Europa, entendiendo como tal la información recopilada, producida o adquirida por los organismos públicos y que puede ser utilizada, modificada o compartida libremente por cualquiera. </a:t>
            </a:r>
          </a:p>
          <a:p>
            <a:r>
              <a:rPr lang="es-CO" sz="936" kern="1200" dirty="0">
                <a:solidFill>
                  <a:schemeClr val="tx1"/>
                </a:solidFill>
                <a:effectLst/>
                <a:latin typeface="+mn-lt"/>
                <a:ea typeface="+mn-ea"/>
                <a:cs typeface="+mn-cs"/>
              </a:rPr>
              <a:t> </a:t>
            </a:r>
          </a:p>
          <a:p>
            <a:pPr fontAlgn="base"/>
            <a:r>
              <a:rPr lang="es-CO" sz="936" kern="1200" dirty="0">
                <a:solidFill>
                  <a:schemeClr val="tx1"/>
                </a:solidFill>
                <a:effectLst/>
                <a:latin typeface="+mn-lt"/>
                <a:ea typeface="+mn-ea"/>
                <a:cs typeface="+mn-cs"/>
              </a:rPr>
              <a:t>El estudio muestra cómo a través de los datos abiertos se puede crear valor económico de múltiples formas, incrementando las transacciones de mercado o creando empleo a partir de la producción de servicios y productos basados en este tipo de información. Por ejemplo, el uso eficaz de los Datos Abiertos podría ayudar a:</a:t>
            </a:r>
          </a:p>
          <a:p>
            <a:pPr lvl="0"/>
            <a:r>
              <a:rPr lang="es-CO" sz="936" kern="1200" dirty="0">
                <a:solidFill>
                  <a:schemeClr val="tx1"/>
                </a:solidFill>
                <a:effectLst/>
                <a:latin typeface="+mn-lt"/>
                <a:ea typeface="+mn-ea"/>
                <a:cs typeface="+mn-cs"/>
              </a:rPr>
              <a:t>Ahorrar 629 millones de horas de tiempo de espera innecesario en las carreteras de la UE</a:t>
            </a:r>
          </a:p>
          <a:p>
            <a:pPr lvl="0"/>
            <a:r>
              <a:rPr lang="es-CO" sz="936" kern="1200" dirty="0">
                <a:solidFill>
                  <a:schemeClr val="tx1"/>
                </a:solidFill>
                <a:effectLst/>
                <a:latin typeface="+mn-lt"/>
                <a:ea typeface="+mn-ea"/>
                <a:cs typeface="+mn-cs"/>
              </a:rPr>
              <a:t>5.5% muertes fatales. A través de identificación de emergencias en tiempo real se pueden salvar vidas por acceso oportuno de servicios de urgencias y/o colaboración ciudadana.  </a:t>
            </a:r>
          </a:p>
          <a:p>
            <a:pPr lvl="0"/>
            <a:r>
              <a:rPr lang="es-CO" sz="936" kern="1200" dirty="0">
                <a:solidFill>
                  <a:schemeClr val="tx1"/>
                </a:solidFill>
                <a:effectLst/>
                <a:latin typeface="+mn-lt"/>
                <a:ea typeface="+mn-ea"/>
                <a:cs typeface="+mn-cs"/>
              </a:rPr>
              <a:t>325 billones de euros: Para 2016, el tamaño del mercado directo se estima en 55,3 millones de euros para el 28+ UE. Entre 2016 y 2020, el mercado aumentará en un 36,9 %, a un valor de 75,7 millones de euros en 2020. El total Se calcula el valor de mercado de Open Data entre los 193 millones de euros y 209 millones de euros para 2016 con una proyección estimada de 265- 286 millones de euros para el año 2020, incluyendo la inflación correcciones. Para el período 2016-2020 , la el tamaño del mercado directo acumulado se estima a 325 millones de euros</a:t>
            </a:r>
          </a:p>
          <a:p>
            <a:pPr lvl="0"/>
            <a:r>
              <a:rPr lang="es-CO" sz="936" kern="1200" dirty="0">
                <a:solidFill>
                  <a:schemeClr val="tx1"/>
                </a:solidFill>
                <a:effectLst/>
                <a:latin typeface="+mn-lt"/>
                <a:ea typeface="+mn-ea"/>
                <a:cs typeface="+mn-cs"/>
              </a:rPr>
              <a:t>25.000 empleos generados a través de los productos y servicios que se generan con los datos. Ejemplo: desarrolladores, analistas de datos, científicos de datos, entretenimiento, periodismo, academia, </a:t>
            </a:r>
            <a:r>
              <a:rPr lang="es-CO" sz="936" kern="1200" dirty="0" err="1">
                <a:solidFill>
                  <a:schemeClr val="tx1"/>
                </a:solidFill>
                <a:effectLst/>
                <a:latin typeface="+mn-lt"/>
                <a:ea typeface="+mn-ea"/>
                <a:cs typeface="+mn-cs"/>
              </a:rPr>
              <a:t>startup</a:t>
            </a:r>
            <a:r>
              <a:rPr lang="es-CO" sz="936" kern="1200" dirty="0">
                <a:solidFill>
                  <a:schemeClr val="tx1"/>
                </a:solidFill>
                <a:effectLst/>
                <a:latin typeface="+mn-lt"/>
                <a:ea typeface="+mn-ea"/>
                <a:cs typeface="+mn-cs"/>
              </a:rPr>
              <a:t> (Entre 2016 y 2020 se estima que se crearán 25.000 trabajos en la UE)</a:t>
            </a:r>
          </a:p>
          <a:p>
            <a:r>
              <a:rPr lang="es-CO" sz="936" kern="1200" dirty="0">
                <a:solidFill>
                  <a:schemeClr val="tx1"/>
                </a:solidFill>
                <a:effectLst/>
                <a:latin typeface="+mn-lt"/>
                <a:ea typeface="+mn-ea"/>
                <a:cs typeface="+mn-cs"/>
              </a:rPr>
              <a:t> </a:t>
            </a:r>
          </a:p>
          <a:p>
            <a:r>
              <a:rPr lang="es-CO" sz="936" kern="1200" dirty="0">
                <a:solidFill>
                  <a:schemeClr val="tx1"/>
                </a:solidFill>
                <a:effectLst/>
                <a:latin typeface="+mn-lt"/>
                <a:ea typeface="+mn-ea"/>
                <a:cs typeface="+mn-cs"/>
              </a:rPr>
              <a:t>El estudio: Para calcular el mercado de open data en la UE se estudió cómo estos influenciarán sectores específicos. La administración pública es de lejos (22 billones de euros) el sector que más se beneficiará: mejoras en la gestión, ahorros, etc.</a:t>
            </a:r>
          </a:p>
          <a:p>
            <a:r>
              <a:rPr lang="es-CO" sz="936" kern="1200" dirty="0">
                <a:solidFill>
                  <a:schemeClr val="tx1"/>
                </a:solidFill>
                <a:effectLst/>
                <a:latin typeface="+mn-lt"/>
                <a:ea typeface="+mn-ea"/>
                <a:cs typeface="+mn-cs"/>
              </a:rPr>
              <a:t>Para otros sectores como la agricultura,  las artes y el sector del entretenimiento (379 millones de euros), los beneficios esperados son más pequeños  pero irán alcanzando su máximo potencial</a:t>
            </a:r>
          </a:p>
          <a:p>
            <a:r>
              <a:rPr lang="es-CO" sz="936" kern="1200" dirty="0">
                <a:solidFill>
                  <a:schemeClr val="tx1"/>
                </a:solidFill>
                <a:effectLst/>
                <a:latin typeface="+mn-lt"/>
                <a:ea typeface="+mn-ea"/>
                <a:cs typeface="+mn-cs"/>
              </a:rPr>
              <a:t> </a:t>
            </a:r>
          </a:p>
          <a:p>
            <a:r>
              <a:rPr lang="es-CO" sz="936" kern="1200" dirty="0">
                <a:solidFill>
                  <a:schemeClr val="tx1"/>
                </a:solidFill>
                <a:effectLst/>
                <a:latin typeface="+mn-lt"/>
                <a:ea typeface="+mn-ea"/>
                <a:cs typeface="+mn-cs"/>
              </a:rPr>
              <a:t> </a:t>
            </a:r>
          </a:p>
          <a:p>
            <a:r>
              <a:rPr lang="es-CO" sz="936" kern="1200" dirty="0">
                <a:solidFill>
                  <a:schemeClr val="tx1"/>
                </a:solidFill>
                <a:effectLst/>
                <a:latin typeface="+mn-lt"/>
                <a:ea typeface="+mn-ea"/>
                <a:cs typeface="+mn-cs"/>
              </a:rPr>
              <a:t> **Mercado directo e indirecto: concepto del sector financiero que se refiere a la existencia o no de intermediarios. Es directo cuando el usuario accede al producto de forma directa y se beneficia de él e indirecto cuando no.</a:t>
            </a:r>
          </a:p>
          <a:p>
            <a:r>
              <a:rPr lang="es-CO" sz="936" kern="1200" dirty="0">
                <a:solidFill>
                  <a:schemeClr val="tx1"/>
                </a:solidFill>
                <a:effectLst/>
                <a:latin typeface="+mn-lt"/>
                <a:ea typeface="+mn-ea"/>
                <a:cs typeface="+mn-cs"/>
              </a:rPr>
              <a:t> </a:t>
            </a:r>
          </a:p>
          <a:p>
            <a:r>
              <a:rPr lang="es-CO" sz="936" kern="1200" dirty="0">
                <a:solidFill>
                  <a:schemeClr val="tx1"/>
                </a:solidFill>
                <a:effectLst/>
                <a:latin typeface="+mn-lt"/>
                <a:ea typeface="+mn-ea"/>
                <a:cs typeface="+mn-cs"/>
              </a:rPr>
              <a:t> </a:t>
            </a:r>
          </a:p>
          <a:p>
            <a:pPr lvl="0"/>
            <a:r>
              <a:rPr lang="es-CO" sz="936" kern="1200" dirty="0">
                <a:solidFill>
                  <a:schemeClr val="tx1"/>
                </a:solidFill>
                <a:effectLst/>
                <a:latin typeface="+mn-lt"/>
                <a:ea typeface="+mn-ea"/>
                <a:cs typeface="+mn-cs"/>
              </a:rPr>
              <a:t>ENLACE DEL DOCUMENTO ORIGINAL: http://www.europeandataportal.eu/sites/default/files/edp_creating_value_through_open_data_0.pdf</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lang="es-CO" b="1" dirty="0"/>
          </a:p>
        </p:txBody>
      </p:sp>
      <p:sp>
        <p:nvSpPr>
          <p:cNvPr id="4" name="3 Marcador de número de diapositiva"/>
          <p:cNvSpPr>
            <a:spLocks noGrp="1"/>
          </p:cNvSpPr>
          <p:nvPr>
            <p:ph type="sldNum" sz="quarter" idx="10"/>
          </p:nvPr>
        </p:nvSpPr>
        <p:spPr/>
        <p:txBody>
          <a:bodyPr/>
          <a:lstStyle/>
          <a:p>
            <a:fld id="{F2BB1AAF-C946-47C1-BC7F-72D81C2BB57E}" type="slidenum">
              <a:rPr lang="es-CO" smtClean="0"/>
              <a:t>3</a:t>
            </a:fld>
            <a:endParaRPr lang="es-CO" dirty="0"/>
          </a:p>
        </p:txBody>
      </p:sp>
    </p:spTree>
    <p:extLst>
      <p:ext uri="{BB962C8B-B14F-4D97-AF65-F5344CB8AC3E}">
        <p14:creationId xmlns:p14="http://schemas.microsoft.com/office/powerpoint/2010/main" val="1759851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713232" rtl="0" eaLnBrk="1" fontAlgn="auto" latinLnBrk="0" hangingPunct="1">
              <a:lnSpc>
                <a:spcPct val="100000"/>
              </a:lnSpc>
              <a:spcBef>
                <a:spcPts val="0"/>
              </a:spcBef>
              <a:spcAft>
                <a:spcPts val="0"/>
              </a:spcAft>
              <a:buClrTx/>
              <a:buSzTx/>
              <a:buFontTx/>
              <a:buNone/>
              <a:tabLst/>
              <a:defRPr/>
            </a:pPr>
            <a:r>
              <a:rPr lang="es-CO" sz="936" kern="1200" dirty="0">
                <a:solidFill>
                  <a:schemeClr val="tx1"/>
                </a:solidFill>
                <a:effectLst/>
                <a:latin typeface="+mn-lt"/>
                <a:ea typeface="+mn-ea"/>
                <a:cs typeface="+mn-cs"/>
              </a:rPr>
              <a:t>El Ministerio de Salud del Reino Unido decidió abrir los datos de operaciones quirúrgicas de los hospitales privados desde 2005. Esto empoderó a los pacientes a la hora de escoger hospital, e impulsó a los hospitales a identificar sus deficiencias y vieron que en su mayoría se debían a debilidades en los protocolos. De esta forma, se redujeron 1/3 las muertes en quirófano, es decir los datos abiertos han salvado la vida a 1,000 personas al año.</a:t>
            </a:r>
          </a:p>
          <a:p>
            <a:endParaRPr lang="es-CO" dirty="0"/>
          </a:p>
        </p:txBody>
      </p:sp>
      <p:sp>
        <p:nvSpPr>
          <p:cNvPr id="4" name="Marcador de número de diapositiva 3"/>
          <p:cNvSpPr>
            <a:spLocks noGrp="1"/>
          </p:cNvSpPr>
          <p:nvPr>
            <p:ph type="sldNum" sz="quarter" idx="10"/>
          </p:nvPr>
        </p:nvSpPr>
        <p:spPr/>
        <p:txBody>
          <a:bodyPr/>
          <a:lstStyle/>
          <a:p>
            <a:fld id="{4E5A29AC-D865-384F-A066-BE00CE2AE235}" type="slidenum">
              <a:rPr lang="es-ES_tradnl" smtClean="0"/>
              <a:t>4</a:t>
            </a:fld>
            <a:endParaRPr lang="es-ES_tradnl"/>
          </a:p>
        </p:txBody>
      </p:sp>
    </p:spTree>
    <p:extLst>
      <p:ext uri="{BB962C8B-B14F-4D97-AF65-F5344CB8AC3E}">
        <p14:creationId xmlns:p14="http://schemas.microsoft.com/office/powerpoint/2010/main" val="1252105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000" kern="1200" dirty="0">
                <a:solidFill>
                  <a:schemeClr val="tx1"/>
                </a:solidFill>
                <a:effectLst/>
                <a:latin typeface="+mn-lt"/>
                <a:ea typeface="+mn-ea"/>
                <a:cs typeface="+mn-cs"/>
              </a:rPr>
              <a:t>El departamento de Protección Ambiental quería identificar los restaurantes que ilegalmente vertían  aceite de cocina en</a:t>
            </a:r>
            <a:r>
              <a:rPr lang="es-CO" sz="1000" kern="1200" baseline="0" dirty="0">
                <a:solidFill>
                  <a:schemeClr val="tx1"/>
                </a:solidFill>
                <a:effectLst/>
                <a:latin typeface="+mn-lt"/>
                <a:ea typeface="+mn-ea"/>
                <a:cs typeface="+mn-cs"/>
              </a:rPr>
              <a:t> las </a:t>
            </a:r>
            <a:r>
              <a:rPr lang="es-CO" sz="1000" kern="1200" dirty="0">
                <a:solidFill>
                  <a:schemeClr val="tx1"/>
                </a:solidFill>
                <a:effectLst/>
                <a:latin typeface="+mn-lt"/>
                <a:ea typeface="+mn-ea"/>
                <a:cs typeface="+mn-cs"/>
              </a:rPr>
              <a:t>alcantarillas. Más de la mitad de los desagües de la ciudad estaban taponados con grasa congelada.</a:t>
            </a:r>
          </a:p>
          <a:p>
            <a:endParaRPr lang="es-CO" sz="1000" kern="1200" dirty="0">
              <a:solidFill>
                <a:schemeClr val="tx1"/>
              </a:solidFill>
              <a:effectLst/>
              <a:latin typeface="+mn-lt"/>
              <a:ea typeface="+mn-ea"/>
              <a:cs typeface="+mn-cs"/>
            </a:endParaRPr>
          </a:p>
          <a:p>
            <a:r>
              <a:rPr lang="es-CO" sz="1000" kern="1200" dirty="0">
                <a:solidFill>
                  <a:schemeClr val="tx1"/>
                </a:solidFill>
                <a:effectLst/>
                <a:latin typeface="+mn-lt"/>
                <a:ea typeface="+mn-ea"/>
                <a:cs typeface="+mn-cs"/>
              </a:rPr>
              <a:t>Al principio se planteó que el mejor mecanismo para detectar al culpable, sería enviar inspectores del departamento a las zonas de taponamiento e identificarlos</a:t>
            </a:r>
            <a:r>
              <a:rPr lang="es-CO" sz="1000" kern="1200" baseline="0" dirty="0">
                <a:solidFill>
                  <a:schemeClr val="tx1"/>
                </a:solidFill>
                <a:effectLst/>
                <a:latin typeface="+mn-lt"/>
                <a:ea typeface="+mn-ea"/>
                <a:cs typeface="+mn-cs"/>
              </a:rPr>
              <a:t> </a:t>
            </a:r>
            <a:r>
              <a:rPr lang="es-CO" sz="1000" kern="1200" dirty="0">
                <a:solidFill>
                  <a:schemeClr val="tx1"/>
                </a:solidFill>
                <a:effectLst/>
                <a:latin typeface="+mn-lt"/>
                <a:ea typeface="+mn-ea"/>
                <a:cs typeface="+mn-cs"/>
              </a:rPr>
              <a:t>en el momento en el que cometían la infracción. No obstante la idea resultaba ineficiente y logísticamente inapropiada. </a:t>
            </a:r>
          </a:p>
          <a:p>
            <a:endParaRPr lang="es-CO" sz="1000" kern="1200" dirty="0">
              <a:solidFill>
                <a:schemeClr val="tx1"/>
              </a:solidFill>
              <a:effectLst/>
              <a:latin typeface="+mn-lt"/>
              <a:ea typeface="+mn-ea"/>
              <a:cs typeface="+mn-cs"/>
            </a:endParaRPr>
          </a:p>
          <a:p>
            <a:r>
              <a:rPr lang="es-CO" sz="1000" kern="1200" dirty="0">
                <a:solidFill>
                  <a:schemeClr val="tx1"/>
                </a:solidFill>
                <a:effectLst/>
                <a:latin typeface="+mn-lt"/>
                <a:ea typeface="+mn-ea"/>
                <a:cs typeface="+mn-cs"/>
              </a:rPr>
              <a:t>Se decidió entonces buscar otro mecanismo para detectar los infractores</a:t>
            </a:r>
            <a:r>
              <a:rPr lang="es-CO" sz="1000" kern="1200" baseline="0" dirty="0">
                <a:solidFill>
                  <a:schemeClr val="tx1"/>
                </a:solidFill>
                <a:effectLst/>
                <a:latin typeface="+mn-lt"/>
                <a:ea typeface="+mn-ea"/>
                <a:cs typeface="+mn-cs"/>
              </a:rPr>
              <a:t> a partir de la apertura de datos de </a:t>
            </a:r>
            <a:r>
              <a:rPr lang="es-CO" sz="1000" kern="1200" dirty="0">
                <a:solidFill>
                  <a:schemeClr val="tx1"/>
                </a:solidFill>
                <a:effectLst/>
                <a:latin typeface="+mn-lt"/>
                <a:ea typeface="+mn-ea"/>
                <a:cs typeface="+mn-cs"/>
              </a:rPr>
              <a:t> la comisión de integridad empresarial (</a:t>
            </a:r>
            <a:r>
              <a:rPr lang="es-CO" sz="936" b="0" i="0" kern="1200" dirty="0">
                <a:solidFill>
                  <a:schemeClr val="tx1"/>
                </a:solidFill>
                <a:effectLst/>
                <a:latin typeface="+mn-lt"/>
                <a:ea typeface="+mn-ea"/>
                <a:cs typeface="+mn-cs"/>
              </a:rPr>
              <a:t> Business </a:t>
            </a:r>
            <a:r>
              <a:rPr lang="es-CO" sz="936" b="0" i="0" kern="1200" dirty="0" err="1">
                <a:solidFill>
                  <a:schemeClr val="tx1"/>
                </a:solidFill>
                <a:effectLst/>
                <a:latin typeface="+mn-lt"/>
                <a:ea typeface="+mn-ea"/>
                <a:cs typeface="+mn-cs"/>
              </a:rPr>
              <a:t>Integrity</a:t>
            </a:r>
            <a:r>
              <a:rPr lang="es-CO" sz="936" b="0" i="0" kern="1200" dirty="0">
                <a:solidFill>
                  <a:schemeClr val="tx1"/>
                </a:solidFill>
                <a:effectLst/>
                <a:latin typeface="+mn-lt"/>
                <a:ea typeface="+mn-ea"/>
                <a:cs typeface="+mn-cs"/>
              </a:rPr>
              <a:t> </a:t>
            </a:r>
            <a:r>
              <a:rPr lang="es-CO" sz="936" b="0" i="0" kern="1200" dirty="0" err="1">
                <a:solidFill>
                  <a:schemeClr val="tx1"/>
                </a:solidFill>
                <a:effectLst/>
                <a:latin typeface="+mn-lt"/>
                <a:ea typeface="+mn-ea"/>
                <a:cs typeface="+mn-cs"/>
              </a:rPr>
              <a:t>Commission</a:t>
            </a:r>
            <a:r>
              <a:rPr lang="es-CO" sz="1000" kern="1200" dirty="0">
                <a:solidFill>
                  <a:schemeClr val="tx1"/>
                </a:solidFill>
                <a:effectLst/>
                <a:latin typeface="+mn-lt"/>
                <a:ea typeface="+mn-ea"/>
                <a:cs typeface="+mn-cs"/>
              </a:rPr>
              <a:t>) quienes eran los encargados</a:t>
            </a:r>
            <a:r>
              <a:rPr lang="es-CO" sz="1000" kern="1200" baseline="0" dirty="0">
                <a:solidFill>
                  <a:schemeClr val="tx1"/>
                </a:solidFill>
                <a:effectLst/>
                <a:latin typeface="+mn-lt"/>
                <a:ea typeface="+mn-ea"/>
                <a:cs typeface="+mn-cs"/>
              </a:rPr>
              <a:t> de </a:t>
            </a:r>
            <a:r>
              <a:rPr lang="es-CO" sz="1000" kern="1200" dirty="0">
                <a:solidFill>
                  <a:schemeClr val="tx1"/>
                </a:solidFill>
                <a:effectLst/>
                <a:latin typeface="+mn-lt"/>
                <a:ea typeface="+mn-ea"/>
                <a:cs typeface="+mn-cs"/>
              </a:rPr>
              <a:t>certificar todos los restaurantes que contaban con un servicio de transporte para recoger</a:t>
            </a:r>
            <a:r>
              <a:rPr lang="es-CO" sz="1000" kern="1200" baseline="0" dirty="0">
                <a:solidFill>
                  <a:schemeClr val="tx1"/>
                </a:solidFill>
                <a:effectLst/>
                <a:latin typeface="+mn-lt"/>
                <a:ea typeface="+mn-ea"/>
                <a:cs typeface="+mn-cs"/>
              </a:rPr>
              <a:t> </a:t>
            </a:r>
            <a:r>
              <a:rPr lang="es-CO" sz="1000" kern="1200" dirty="0">
                <a:solidFill>
                  <a:schemeClr val="tx1"/>
                </a:solidFill>
                <a:effectLst/>
                <a:latin typeface="+mn-lt"/>
                <a:ea typeface="+mn-ea"/>
                <a:cs typeface="+mn-cs"/>
              </a:rPr>
              <a:t>estos desperdicios. </a:t>
            </a:r>
          </a:p>
          <a:p>
            <a:endParaRPr lang="es-CO" sz="1000" kern="1200" dirty="0">
              <a:solidFill>
                <a:schemeClr val="tx1"/>
              </a:solidFill>
              <a:effectLst/>
              <a:latin typeface="+mn-lt"/>
              <a:ea typeface="+mn-ea"/>
              <a:cs typeface="+mn-cs"/>
            </a:endParaRPr>
          </a:p>
          <a:p>
            <a:r>
              <a:rPr lang="es-CO" sz="1000" kern="1200" dirty="0">
                <a:solidFill>
                  <a:schemeClr val="tx1"/>
                </a:solidFill>
                <a:effectLst/>
                <a:latin typeface="+mn-lt"/>
                <a:ea typeface="+mn-ea"/>
                <a:cs typeface="+mn-cs"/>
              </a:rPr>
              <a:t>Esta información se cruzó con los datos </a:t>
            </a:r>
            <a:r>
              <a:rPr lang="es-CO" sz="1000" kern="1200" dirty="0" err="1">
                <a:solidFill>
                  <a:schemeClr val="tx1"/>
                </a:solidFill>
                <a:effectLst/>
                <a:latin typeface="+mn-lt"/>
                <a:ea typeface="+mn-ea"/>
                <a:cs typeface="+mn-cs"/>
              </a:rPr>
              <a:t>georeferenciados</a:t>
            </a:r>
            <a:r>
              <a:rPr lang="es-CO" sz="1000" kern="1200" dirty="0">
                <a:solidFill>
                  <a:schemeClr val="tx1"/>
                </a:solidFill>
                <a:effectLst/>
                <a:latin typeface="+mn-lt"/>
                <a:ea typeface="+mn-ea"/>
                <a:cs typeface="+mn-cs"/>
              </a:rPr>
              <a:t> de las alcantarillas tapadas y el análisis permitió identificar una lista de sospechosos muy acertada, pues la tasa de éxito del listado fue del 95%.</a:t>
            </a:r>
          </a:p>
          <a:p>
            <a:endParaRPr lang="es-CO" sz="1000" kern="1200" dirty="0">
              <a:solidFill>
                <a:schemeClr val="tx1"/>
              </a:solidFill>
              <a:effectLst/>
              <a:latin typeface="+mn-lt"/>
              <a:ea typeface="+mn-ea"/>
              <a:cs typeface="+mn-cs"/>
            </a:endParaRPr>
          </a:p>
          <a:p>
            <a:r>
              <a:rPr lang="es-CO" sz="1000" kern="1200" dirty="0">
                <a:solidFill>
                  <a:schemeClr val="tx1"/>
                </a:solidFill>
                <a:effectLst/>
                <a:latin typeface="+mn-lt"/>
                <a:ea typeface="+mn-ea"/>
                <a:cs typeface="+mn-cs"/>
              </a:rPr>
              <a:t>Un ejemplo de datos públicos de dos organizaciones,  que al cruzarse resolvieron un problema </a:t>
            </a:r>
          </a:p>
          <a:p>
            <a:endParaRPr lang="es-CO" sz="1000" kern="1200" dirty="0">
              <a:solidFill>
                <a:schemeClr val="tx1"/>
              </a:solidFill>
              <a:effectLst/>
              <a:latin typeface="+mn-lt"/>
              <a:ea typeface="+mn-ea"/>
              <a:cs typeface="+mn-cs"/>
            </a:endParaRPr>
          </a:p>
          <a:p>
            <a:r>
              <a:rPr lang="es-CO" sz="1000" kern="1200" dirty="0">
                <a:solidFill>
                  <a:schemeClr val="tx1"/>
                </a:solidFill>
                <a:effectLst/>
                <a:latin typeface="+mn-lt"/>
                <a:ea typeface="+mn-ea"/>
                <a:cs typeface="+mn-cs"/>
              </a:rPr>
              <a:t>Fuente:</a:t>
            </a:r>
            <a:r>
              <a:rPr lang="es-CO" sz="1000" kern="1200" baseline="0" dirty="0">
                <a:solidFill>
                  <a:schemeClr val="tx1"/>
                </a:solidFill>
                <a:effectLst/>
                <a:latin typeface="+mn-lt"/>
                <a:ea typeface="+mn-ea"/>
                <a:cs typeface="+mn-cs"/>
              </a:rPr>
              <a:t> http://mobile.nytimes.com/2013/03/24/nyregion/mayor-bloombergs-geek-squad.html?pagewanted=all&amp;referer=</a:t>
            </a:r>
          </a:p>
          <a:p>
            <a:endParaRPr lang="es-CO" sz="10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4E5A29AC-D865-384F-A066-BE00CE2AE235}" type="slidenum">
              <a:rPr lang="es-ES_tradnl" smtClean="0"/>
              <a:t>5</a:t>
            </a:fld>
            <a:endParaRPr lang="es-ES_tradnl"/>
          </a:p>
        </p:txBody>
      </p:sp>
    </p:spTree>
    <p:extLst>
      <p:ext uri="{BB962C8B-B14F-4D97-AF65-F5344CB8AC3E}">
        <p14:creationId xmlns:p14="http://schemas.microsoft.com/office/powerpoint/2010/main" val="2568034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A</a:t>
            </a:r>
            <a:r>
              <a:rPr lang="es-CO" baseline="0" dirty="0"/>
              <a:t> través del suministro de datos abiertos suministrados por </a:t>
            </a:r>
            <a:r>
              <a:rPr lang="es-CO" baseline="0" dirty="0" err="1"/>
              <a:t>The</a:t>
            </a:r>
            <a:r>
              <a:rPr lang="es-CO" baseline="0" dirty="0"/>
              <a:t> </a:t>
            </a:r>
            <a:r>
              <a:rPr lang="es-CO" baseline="0" dirty="0" err="1"/>
              <a:t>Canada</a:t>
            </a:r>
            <a:r>
              <a:rPr lang="es-CO" baseline="0" dirty="0"/>
              <a:t> </a:t>
            </a:r>
            <a:r>
              <a:rPr lang="es-CO" baseline="0" dirty="0" err="1"/>
              <a:t>Revenue</a:t>
            </a:r>
            <a:r>
              <a:rPr lang="es-CO" baseline="0" dirty="0"/>
              <a:t> Agency (A</a:t>
            </a:r>
            <a:r>
              <a:rPr lang="es-ES" dirty="0" err="1"/>
              <a:t>gencia</a:t>
            </a:r>
            <a:r>
              <a:rPr lang="es-ES" dirty="0"/>
              <a:t> Federal que administra las leyes fiscales para el Gobierno de Canadá)</a:t>
            </a:r>
            <a:r>
              <a:rPr lang="es-ES" baseline="0" dirty="0"/>
              <a:t> </a:t>
            </a:r>
            <a:r>
              <a:rPr lang="es-CO" baseline="0" dirty="0"/>
              <a:t>se logró detectar la existencia de organizaciones de caridad fraudulentas que estaban captando recursos de los ciudadanos, quienes lo deducían de sus declaraciones de impuestas. </a:t>
            </a:r>
          </a:p>
          <a:p>
            <a:endParaRPr lang="es-CO" baseline="0" dirty="0"/>
          </a:p>
          <a:p>
            <a:r>
              <a:rPr lang="es-CO" baseline="0" dirty="0"/>
              <a:t>Un periodista detectó, revisando la base de datos, que 1</a:t>
            </a:r>
            <a:r>
              <a:rPr lang="es-ES" dirty="0"/>
              <a:t>5 de</a:t>
            </a:r>
            <a:r>
              <a:rPr lang="es-ES" baseline="0" dirty="0"/>
              <a:t> las </a:t>
            </a:r>
            <a:r>
              <a:rPr lang="es-ES" dirty="0"/>
              <a:t>principales organizaciones benéficas eran</a:t>
            </a:r>
            <a:r>
              <a:rPr lang="es-ES" baseline="0" dirty="0"/>
              <a:t> </a:t>
            </a:r>
            <a:r>
              <a:rPr lang="es-ES" dirty="0"/>
              <a:t>desconocidas y recibían</a:t>
            </a:r>
            <a:r>
              <a:rPr lang="es-ES" baseline="0" dirty="0"/>
              <a:t> más donaciones que organizaciones no gubernamentales de alto reconocimiento en el país. La situación se revirtió y para la siguiente vigencia se recibieron US$3.2 millones al impedir el desvío de estos recursos.</a:t>
            </a:r>
            <a:endParaRPr lang="es-CO" baseline="0" dirty="0"/>
          </a:p>
          <a:p>
            <a:endParaRPr lang="es-CO" baseline="0" dirty="0"/>
          </a:p>
          <a:p>
            <a:r>
              <a:rPr lang="es-CO" b="1" baseline="0" dirty="0"/>
              <a:t>Enlace del estudio de caso</a:t>
            </a:r>
            <a:r>
              <a:rPr lang="es-CO" baseline="0" dirty="0"/>
              <a:t>: https://eaves.ca/2010/04/14/case-study-open-data-and-the-public-purse/</a:t>
            </a:r>
          </a:p>
          <a:p>
            <a:endParaRPr lang="es-CO" dirty="0"/>
          </a:p>
        </p:txBody>
      </p:sp>
      <p:sp>
        <p:nvSpPr>
          <p:cNvPr id="4" name="Marcador de número de diapositiva 3"/>
          <p:cNvSpPr>
            <a:spLocks noGrp="1"/>
          </p:cNvSpPr>
          <p:nvPr>
            <p:ph type="sldNum" sz="quarter" idx="10"/>
          </p:nvPr>
        </p:nvSpPr>
        <p:spPr/>
        <p:txBody>
          <a:bodyPr/>
          <a:lstStyle/>
          <a:p>
            <a:fld id="{4E5A29AC-D865-384F-A066-BE00CE2AE235}" type="slidenum">
              <a:rPr lang="es-ES_tradnl" smtClean="0"/>
              <a:t>6</a:t>
            </a:fld>
            <a:endParaRPr lang="es-ES_tradnl"/>
          </a:p>
        </p:txBody>
      </p:sp>
    </p:spTree>
    <p:extLst>
      <p:ext uri="{BB962C8B-B14F-4D97-AF65-F5344CB8AC3E}">
        <p14:creationId xmlns:p14="http://schemas.microsoft.com/office/powerpoint/2010/main" val="36887610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936" kern="1200" dirty="0" err="1">
                <a:solidFill>
                  <a:schemeClr val="tx1"/>
                </a:solidFill>
                <a:effectLst/>
                <a:latin typeface="+mn-lt"/>
                <a:ea typeface="+mn-ea"/>
                <a:cs typeface="+mn-cs"/>
              </a:rPr>
              <a:t>Appallicious</a:t>
            </a:r>
            <a:r>
              <a:rPr lang="es-CO" sz="936" kern="1200" dirty="0">
                <a:solidFill>
                  <a:schemeClr val="tx1"/>
                </a:solidFill>
                <a:effectLst/>
                <a:latin typeface="+mn-lt"/>
                <a:ea typeface="+mn-ea"/>
                <a:cs typeface="+mn-cs"/>
              </a:rPr>
              <a:t>, una compañía con sede en California conocida por su oferta de aplicaciones de datos abiertos del gobierno, cuenta con una plataforma de asistencia y evaluación de desastres en línea para ayudar a las comunidades que se recuperan y las empresas locales durante y después de los desastres. Para los residentes afectados por un desastre, esto significa un conjunto de funciones que incluyen mapas en tiempo real de los lugares de socorro, las solicitudes de asistencia, actualizaciones de estado en las carreteras, los listados de las instalaciones de apoyo que prestan ayuda, como hospitales y centros de atención de primer nivel, ubicaciones de materiales peligrosos y otros acontecimientos más recientes en torno a los incidentes. Las funciones de mapeo, permiten crowdsourcing de imágenes - los residentes pueden subir fotos de la catástrofe desde su perspectiva. Más allá de los impactos iniciales de un desastre mayor, el tablero de instrumentos  incluye los datos de reconstrucción de la comunidad y el trabajo de recuperación y cómo obtener beneficios de la ayuda federal, reaperturas de negocios, y otra información de evaluación de desastres alojada por FEMA y otras agencias  </a:t>
            </a:r>
          </a:p>
          <a:p>
            <a:r>
              <a:rPr lang="en-US" sz="936" kern="1200" dirty="0">
                <a:solidFill>
                  <a:schemeClr val="tx1"/>
                </a:solidFill>
                <a:effectLst/>
                <a:latin typeface="+mn-lt"/>
                <a:ea typeface="+mn-ea"/>
                <a:cs typeface="+mn-cs"/>
              </a:rPr>
              <a:t>Link: </a:t>
            </a:r>
            <a:r>
              <a:rPr lang="en-US" sz="936" u="sng" kern="1200" dirty="0">
                <a:solidFill>
                  <a:schemeClr val="tx1"/>
                </a:solidFill>
                <a:effectLst/>
                <a:latin typeface="+mn-lt"/>
                <a:ea typeface="+mn-ea"/>
                <a:cs typeface="+mn-cs"/>
                <a:hlinkClick r:id="rId3"/>
              </a:rPr>
              <a:t>http://appallicious.com/daad/</a:t>
            </a:r>
            <a:endParaRPr lang="es-CO" sz="936" kern="1200" dirty="0">
              <a:solidFill>
                <a:schemeClr val="tx1"/>
              </a:solidFill>
              <a:effectLst/>
              <a:latin typeface="+mn-lt"/>
              <a:ea typeface="+mn-ea"/>
              <a:cs typeface="+mn-cs"/>
            </a:endParaRPr>
          </a:p>
          <a:p>
            <a:endParaRPr lang="es-CO" sz="1000" dirty="0"/>
          </a:p>
          <a:p>
            <a:endParaRPr lang="es-CO" sz="1000" dirty="0"/>
          </a:p>
        </p:txBody>
      </p:sp>
      <p:sp>
        <p:nvSpPr>
          <p:cNvPr id="4" name="Marcador de número de diapositiva 3"/>
          <p:cNvSpPr>
            <a:spLocks noGrp="1"/>
          </p:cNvSpPr>
          <p:nvPr>
            <p:ph type="sldNum" sz="quarter" idx="10"/>
          </p:nvPr>
        </p:nvSpPr>
        <p:spPr/>
        <p:txBody>
          <a:bodyPr/>
          <a:lstStyle/>
          <a:p>
            <a:fld id="{4E5A29AC-D865-384F-A066-BE00CE2AE235}" type="slidenum">
              <a:rPr lang="es-ES_tradnl" smtClean="0"/>
              <a:t>7</a:t>
            </a:fld>
            <a:endParaRPr lang="es-ES_tradnl"/>
          </a:p>
        </p:txBody>
      </p:sp>
    </p:spTree>
    <p:extLst>
      <p:ext uri="{BB962C8B-B14F-4D97-AF65-F5344CB8AC3E}">
        <p14:creationId xmlns:p14="http://schemas.microsoft.com/office/powerpoint/2010/main" val="418566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000" kern="1200" dirty="0">
                <a:solidFill>
                  <a:schemeClr val="tx1"/>
                </a:solidFill>
                <a:effectLst/>
                <a:latin typeface="+mn-lt"/>
                <a:ea typeface="+mn-ea"/>
                <a:cs typeface="+mn-cs"/>
              </a:rPr>
              <a:t>Cada año el Departamento de Salud de New York inspecciona cerca de 26,000 restaurantes para controlar el cumplimiento de las regulaciones municipales y estatales para la seguridad alimenticia estos resultado son publicados en este portal y cualquier ciudadano puede consultar la calificación de los restaurantes</a:t>
            </a:r>
            <a:endParaRPr lang="es-ES_tradnl" sz="1000" kern="1200" dirty="0">
              <a:solidFill>
                <a:schemeClr val="tx1"/>
              </a:solidFill>
              <a:effectLst/>
              <a:latin typeface="+mn-lt"/>
              <a:ea typeface="+mn-ea"/>
              <a:cs typeface="+mn-cs"/>
            </a:endParaRPr>
          </a:p>
          <a:p>
            <a:r>
              <a:rPr lang="es-CO" sz="1000" kern="1200" dirty="0">
                <a:solidFill>
                  <a:schemeClr val="tx1"/>
                </a:solidFill>
                <a:effectLst/>
                <a:latin typeface="+mn-lt"/>
                <a:ea typeface="+mn-ea"/>
                <a:cs typeface="+mn-cs"/>
              </a:rPr>
              <a:t> </a:t>
            </a:r>
            <a:endParaRPr lang="es-ES_tradnl" sz="1000" kern="1200" dirty="0">
              <a:solidFill>
                <a:schemeClr val="tx1"/>
              </a:solidFill>
              <a:effectLst/>
              <a:latin typeface="+mn-lt"/>
              <a:ea typeface="+mn-ea"/>
              <a:cs typeface="+mn-cs"/>
            </a:endParaRPr>
          </a:p>
          <a:p>
            <a:r>
              <a:rPr lang="es-CO" sz="1000" kern="1200" dirty="0">
                <a:solidFill>
                  <a:schemeClr val="tx1"/>
                </a:solidFill>
                <a:effectLst/>
                <a:latin typeface="+mn-lt"/>
                <a:ea typeface="+mn-ea"/>
                <a:cs typeface="+mn-cs"/>
              </a:rPr>
              <a:t>En julio de 2010, el Departamento de Salud empezó a exigir a los restaurantes de los cinco distritos la publicación de las letras de calificación como resumen de sus resultados de inspección sanitaria. Cinco años después, los restaurantes están mostrando mejores resultados de inspección y están más limpios que nunca. El programa ha tenido un efecto positivo sobre la higiene de los restaurantes, las prácticas de seguridad de los alimentos y el conocimiento público sobre el tema. Actualmente, el 95 % de los 26000 restaurantes  ya tienen calificaciones ¨A¨, se ha reducido la cantidad de infracciones y más supervisores de restaurantes han completado el curso de protección de alimentos del Departamento de Salud.</a:t>
            </a:r>
            <a:endParaRPr lang="es-ES_tradnl" sz="1000" kern="1200" dirty="0">
              <a:solidFill>
                <a:schemeClr val="tx1"/>
              </a:solidFill>
              <a:effectLst/>
              <a:latin typeface="+mn-lt"/>
              <a:ea typeface="+mn-ea"/>
              <a:cs typeface="+mn-cs"/>
            </a:endParaRPr>
          </a:p>
          <a:p>
            <a:endParaRPr lang="es-CO" dirty="0"/>
          </a:p>
        </p:txBody>
      </p:sp>
      <p:sp>
        <p:nvSpPr>
          <p:cNvPr id="4" name="Marcador de número de diapositiva 3"/>
          <p:cNvSpPr>
            <a:spLocks noGrp="1"/>
          </p:cNvSpPr>
          <p:nvPr>
            <p:ph type="sldNum" sz="quarter" idx="10"/>
          </p:nvPr>
        </p:nvSpPr>
        <p:spPr/>
        <p:txBody>
          <a:bodyPr/>
          <a:lstStyle/>
          <a:p>
            <a:fld id="{4E5A29AC-D865-384F-A066-BE00CE2AE235}" type="slidenum">
              <a:rPr lang="es-ES_tradnl" smtClean="0"/>
              <a:t>8</a:t>
            </a:fld>
            <a:endParaRPr lang="es-ES_tradnl"/>
          </a:p>
        </p:txBody>
      </p:sp>
    </p:spTree>
    <p:extLst>
      <p:ext uri="{BB962C8B-B14F-4D97-AF65-F5344CB8AC3E}">
        <p14:creationId xmlns:p14="http://schemas.microsoft.com/office/powerpoint/2010/main" val="2661268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936" kern="1200" dirty="0">
                <a:solidFill>
                  <a:schemeClr val="tx1"/>
                </a:solidFill>
                <a:effectLst/>
                <a:latin typeface="+mn-lt"/>
                <a:ea typeface="+mn-ea"/>
                <a:cs typeface="+mn-cs"/>
              </a:rPr>
              <a:t>En EEUU están trabajando con los datos de los censos para transformar estos datos en información útil.  La oficina de Censos de los EEUU (</a:t>
            </a:r>
            <a:r>
              <a:rPr lang="es-CO" sz="936" kern="1200" dirty="0" err="1">
                <a:solidFill>
                  <a:schemeClr val="tx1"/>
                </a:solidFill>
                <a:effectLst/>
                <a:latin typeface="+mn-lt"/>
                <a:ea typeface="+mn-ea"/>
                <a:cs typeface="+mn-cs"/>
              </a:rPr>
              <a:t>The</a:t>
            </a:r>
            <a:r>
              <a:rPr lang="es-CO" sz="936" kern="1200" dirty="0">
                <a:solidFill>
                  <a:schemeClr val="tx1"/>
                </a:solidFill>
                <a:effectLst/>
                <a:latin typeface="+mn-lt"/>
                <a:ea typeface="+mn-ea"/>
                <a:cs typeface="+mn-cs"/>
              </a:rPr>
              <a:t> U.S. </a:t>
            </a:r>
            <a:r>
              <a:rPr lang="es-CO" sz="936" kern="1200" dirty="0" err="1">
                <a:solidFill>
                  <a:schemeClr val="tx1"/>
                </a:solidFill>
                <a:effectLst/>
                <a:latin typeface="+mn-lt"/>
                <a:ea typeface="+mn-ea"/>
                <a:cs typeface="+mn-cs"/>
              </a:rPr>
              <a:t>Census</a:t>
            </a:r>
            <a:r>
              <a:rPr lang="es-CO" sz="936" kern="1200" dirty="0">
                <a:solidFill>
                  <a:schemeClr val="tx1"/>
                </a:solidFill>
                <a:effectLst/>
                <a:latin typeface="+mn-lt"/>
                <a:ea typeface="+mn-ea"/>
                <a:cs typeface="+mn-cs"/>
              </a:rPr>
              <a:t> Bureau </a:t>
            </a:r>
            <a:r>
              <a:rPr lang="es-CO" sz="936" kern="1200" dirty="0" err="1">
                <a:solidFill>
                  <a:schemeClr val="tx1"/>
                </a:solidFill>
                <a:effectLst/>
                <a:latin typeface="+mn-lt"/>
                <a:ea typeface="+mn-ea"/>
                <a:cs typeface="+mn-cs"/>
              </a:rPr>
              <a:t>Builder</a:t>
            </a:r>
            <a:r>
              <a:rPr lang="es-CO" sz="936" kern="1200" dirty="0">
                <a:solidFill>
                  <a:schemeClr val="tx1"/>
                </a:solidFill>
                <a:effectLst/>
                <a:latin typeface="+mn-lt"/>
                <a:ea typeface="+mn-ea"/>
                <a:cs typeface="+mn-cs"/>
              </a:rPr>
              <a:t> ) está publicando todos los Datos económicos, de empresas y  recursos humanos del censo con una interfaz útil que permite incluso al  negocio  más pequeño , entender el Mercado. Usando esta herramienta, pequeñas empresas pueden obtener información valiosa sobre las zonas de la ciudad donde se encuentran ubicados, datos como: quienes viven allí,  cuánto dinero gastan,  cuántas empresas de la misma categoría existen, etc.  </a:t>
            </a:r>
          </a:p>
          <a:p>
            <a:r>
              <a:rPr lang="es-CO" sz="936" kern="1200" dirty="0">
                <a:solidFill>
                  <a:schemeClr val="tx1"/>
                </a:solidFill>
                <a:effectLst/>
                <a:latin typeface="+mn-lt"/>
                <a:ea typeface="+mn-ea"/>
                <a:cs typeface="+mn-cs"/>
              </a:rPr>
              <a:t>La plataforma permite que otros agreguen información, los individuos y las empresas pueden adicionar información de tráfico del sector, permisos, tendencias de empleo, y cualquier tipo de información que permita  identificar posibilidades de éxito de un negocio en un determinado sector de EEUU.</a:t>
            </a:r>
          </a:p>
          <a:p>
            <a:r>
              <a:rPr lang="es-CO" sz="936" kern="1200" dirty="0">
                <a:solidFill>
                  <a:schemeClr val="tx1"/>
                </a:solidFill>
                <a:effectLst/>
                <a:latin typeface="+mn-lt"/>
                <a:ea typeface="+mn-ea"/>
                <a:cs typeface="+mn-cs"/>
              </a:rPr>
              <a:t>Fuente http://www.itworldcanada.com/article/what-can-it-leaders-learn-from-smart-cities-a-lot/377281</a:t>
            </a:r>
            <a:endParaRPr lang="es-CO" dirty="0"/>
          </a:p>
        </p:txBody>
      </p:sp>
      <p:sp>
        <p:nvSpPr>
          <p:cNvPr id="4" name="Marcador de número de diapositiva 3"/>
          <p:cNvSpPr>
            <a:spLocks noGrp="1"/>
          </p:cNvSpPr>
          <p:nvPr>
            <p:ph type="sldNum" sz="quarter" idx="10"/>
          </p:nvPr>
        </p:nvSpPr>
        <p:spPr/>
        <p:txBody>
          <a:bodyPr/>
          <a:lstStyle/>
          <a:p>
            <a:fld id="{4E5A29AC-D865-384F-A066-BE00CE2AE235}" type="slidenum">
              <a:rPr lang="es-ES_tradnl" smtClean="0"/>
              <a:t>9</a:t>
            </a:fld>
            <a:endParaRPr lang="es-ES_tradnl"/>
          </a:p>
        </p:txBody>
      </p:sp>
    </p:spTree>
    <p:extLst>
      <p:ext uri="{BB962C8B-B14F-4D97-AF65-F5344CB8AC3E}">
        <p14:creationId xmlns:p14="http://schemas.microsoft.com/office/powerpoint/2010/main" val="557115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s-ES_tradnl"/>
              <a:t>Clic para editar título</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_tradnl"/>
              <a:t>Haga clic para modificar el estilo de subtítulo del patrón</a:t>
            </a:r>
            <a:endParaRPr lang="en-US" dirty="0"/>
          </a:p>
        </p:txBody>
      </p:sp>
      <p:sp>
        <p:nvSpPr>
          <p:cNvPr id="4" name="Date Placeholder 3"/>
          <p:cNvSpPr>
            <a:spLocks noGrp="1"/>
          </p:cNvSpPr>
          <p:nvPr>
            <p:ph type="dt" sz="half" idx="10"/>
          </p:nvPr>
        </p:nvSpPr>
        <p:spPr/>
        <p:txBody>
          <a:bodyPr/>
          <a:lstStyle/>
          <a:p>
            <a:fld id="{28152EB1-C82B-1F41-AE39-BCA178D32BAA}" type="datetimeFigureOut">
              <a:rPr lang="es-ES_tradnl" smtClean="0"/>
              <a:t>31/03/2017</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0600DF49-1FCD-2748-A6D6-9719C21A66DB}" type="slidenum">
              <a:rPr lang="es-ES_tradnl" smtClean="0"/>
              <a:t>‹Nº›</a:t>
            </a:fld>
            <a:endParaRPr lang="es-ES_tradnl"/>
          </a:p>
        </p:txBody>
      </p:sp>
    </p:spTree>
    <p:extLst>
      <p:ext uri="{BB962C8B-B14F-4D97-AF65-F5344CB8AC3E}">
        <p14:creationId xmlns:p14="http://schemas.microsoft.com/office/powerpoint/2010/main" val="589449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lang="en-US" dirty="0"/>
          </a:p>
        </p:txBody>
      </p:sp>
      <p:sp>
        <p:nvSpPr>
          <p:cNvPr id="3" name="Vertical Text Placeholder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Date Placeholder 3"/>
          <p:cNvSpPr>
            <a:spLocks noGrp="1"/>
          </p:cNvSpPr>
          <p:nvPr>
            <p:ph type="dt" sz="half" idx="10"/>
          </p:nvPr>
        </p:nvSpPr>
        <p:spPr/>
        <p:txBody>
          <a:bodyPr/>
          <a:lstStyle/>
          <a:p>
            <a:fld id="{28152EB1-C82B-1F41-AE39-BCA178D32BAA}" type="datetimeFigureOut">
              <a:rPr lang="es-ES_tradnl" smtClean="0"/>
              <a:t>31/03/2017</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0600DF49-1FCD-2748-A6D6-9719C21A66DB}" type="slidenum">
              <a:rPr lang="es-ES_tradnl" smtClean="0"/>
              <a:t>‹Nº›</a:t>
            </a:fld>
            <a:endParaRPr lang="es-ES_tradnl"/>
          </a:p>
        </p:txBody>
      </p:sp>
    </p:spTree>
    <p:extLst>
      <p:ext uri="{BB962C8B-B14F-4D97-AF65-F5344CB8AC3E}">
        <p14:creationId xmlns:p14="http://schemas.microsoft.com/office/powerpoint/2010/main" val="6004972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271"/>
            <a:ext cx="1971675" cy="4843198"/>
          </a:xfrm>
        </p:spPr>
        <p:txBody>
          <a:bodyPr vert="eaVert"/>
          <a:lstStyle/>
          <a:p>
            <a:r>
              <a:rPr lang="es-ES_tradnl"/>
              <a:t>Clic para editar título</a:t>
            </a:r>
            <a:endParaRPr lang="en-US" dirty="0"/>
          </a:p>
        </p:txBody>
      </p:sp>
      <p:sp>
        <p:nvSpPr>
          <p:cNvPr id="3" name="Vertical Text Placeholder 2"/>
          <p:cNvSpPr>
            <a:spLocks noGrp="1"/>
          </p:cNvSpPr>
          <p:nvPr>
            <p:ph type="body" orient="vert" idx="1"/>
          </p:nvPr>
        </p:nvSpPr>
        <p:spPr>
          <a:xfrm>
            <a:off x="628650" y="304271"/>
            <a:ext cx="5800725" cy="4843198"/>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Date Placeholder 3"/>
          <p:cNvSpPr>
            <a:spLocks noGrp="1"/>
          </p:cNvSpPr>
          <p:nvPr>
            <p:ph type="dt" sz="half" idx="10"/>
          </p:nvPr>
        </p:nvSpPr>
        <p:spPr/>
        <p:txBody>
          <a:bodyPr/>
          <a:lstStyle/>
          <a:p>
            <a:fld id="{28152EB1-C82B-1F41-AE39-BCA178D32BAA}" type="datetimeFigureOut">
              <a:rPr lang="es-ES_tradnl" smtClean="0"/>
              <a:t>31/03/2017</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0600DF49-1FCD-2748-A6D6-9719C21A66DB}" type="slidenum">
              <a:rPr lang="es-ES_tradnl" smtClean="0"/>
              <a:t>‹Nº›</a:t>
            </a:fld>
            <a:endParaRPr lang="es-ES_tradnl"/>
          </a:p>
        </p:txBody>
      </p:sp>
    </p:spTree>
    <p:extLst>
      <p:ext uri="{BB962C8B-B14F-4D97-AF65-F5344CB8AC3E}">
        <p14:creationId xmlns:p14="http://schemas.microsoft.com/office/powerpoint/2010/main" val="1530833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lang="en-US" dirty="0"/>
          </a:p>
        </p:txBody>
      </p:sp>
      <p:sp>
        <p:nvSpPr>
          <p:cNvPr id="3" name="Content Placeholder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Date Placeholder 3"/>
          <p:cNvSpPr>
            <a:spLocks noGrp="1"/>
          </p:cNvSpPr>
          <p:nvPr>
            <p:ph type="dt" sz="half" idx="10"/>
          </p:nvPr>
        </p:nvSpPr>
        <p:spPr/>
        <p:txBody>
          <a:bodyPr/>
          <a:lstStyle/>
          <a:p>
            <a:fld id="{28152EB1-C82B-1F41-AE39-BCA178D32BAA}" type="datetimeFigureOut">
              <a:rPr lang="es-ES_tradnl" smtClean="0"/>
              <a:t>31/03/2017</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0600DF49-1FCD-2748-A6D6-9719C21A66DB}" type="slidenum">
              <a:rPr lang="es-ES_tradnl" smtClean="0"/>
              <a:t>‹Nº›</a:t>
            </a:fld>
            <a:endParaRPr lang="es-ES_tradnl"/>
          </a:p>
        </p:txBody>
      </p:sp>
    </p:spTree>
    <p:extLst>
      <p:ext uri="{BB962C8B-B14F-4D97-AF65-F5344CB8AC3E}">
        <p14:creationId xmlns:p14="http://schemas.microsoft.com/office/powerpoint/2010/main" val="535027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2"/>
            <a:ext cx="7886700" cy="2377281"/>
          </a:xfrm>
        </p:spPr>
        <p:txBody>
          <a:bodyPr anchor="b"/>
          <a:lstStyle>
            <a:lvl1pPr>
              <a:defRPr sz="4500"/>
            </a:lvl1pPr>
          </a:lstStyle>
          <a:p>
            <a:r>
              <a:rPr lang="es-ES_tradnl"/>
              <a:t>Clic para editar título</a:t>
            </a:r>
            <a:endParaRPr lang="en-US" dirty="0"/>
          </a:p>
        </p:txBody>
      </p:sp>
      <p:sp>
        <p:nvSpPr>
          <p:cNvPr id="3" name="Text Placeholder 2"/>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_tradnl"/>
              <a:t>Haga clic para modificar el estilo de texto del patrón</a:t>
            </a:r>
          </a:p>
        </p:txBody>
      </p:sp>
      <p:sp>
        <p:nvSpPr>
          <p:cNvPr id="4" name="Date Placeholder 3"/>
          <p:cNvSpPr>
            <a:spLocks noGrp="1"/>
          </p:cNvSpPr>
          <p:nvPr>
            <p:ph type="dt" sz="half" idx="10"/>
          </p:nvPr>
        </p:nvSpPr>
        <p:spPr/>
        <p:txBody>
          <a:bodyPr/>
          <a:lstStyle/>
          <a:p>
            <a:fld id="{28152EB1-C82B-1F41-AE39-BCA178D32BAA}" type="datetimeFigureOut">
              <a:rPr lang="es-ES_tradnl" smtClean="0"/>
              <a:t>31/03/2017</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0600DF49-1FCD-2748-A6D6-9719C21A66DB}" type="slidenum">
              <a:rPr lang="es-ES_tradnl" smtClean="0"/>
              <a:t>‹Nº›</a:t>
            </a:fld>
            <a:endParaRPr lang="es-ES_tradnl"/>
          </a:p>
        </p:txBody>
      </p:sp>
    </p:spTree>
    <p:extLst>
      <p:ext uri="{BB962C8B-B14F-4D97-AF65-F5344CB8AC3E}">
        <p14:creationId xmlns:p14="http://schemas.microsoft.com/office/powerpoint/2010/main" val="691750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5" name="Date Placeholder 4"/>
          <p:cNvSpPr>
            <a:spLocks noGrp="1"/>
          </p:cNvSpPr>
          <p:nvPr>
            <p:ph type="dt" sz="half" idx="10"/>
          </p:nvPr>
        </p:nvSpPr>
        <p:spPr/>
        <p:txBody>
          <a:bodyPr/>
          <a:lstStyle/>
          <a:p>
            <a:fld id="{28152EB1-C82B-1F41-AE39-BCA178D32BAA}" type="datetimeFigureOut">
              <a:rPr lang="es-ES_tradnl" smtClean="0"/>
              <a:t>31/03/2017</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0600DF49-1FCD-2748-A6D6-9719C21A66DB}" type="slidenum">
              <a:rPr lang="es-ES_tradnl" smtClean="0"/>
              <a:t>‹Nº›</a:t>
            </a:fld>
            <a:endParaRPr lang="es-ES_tradnl"/>
          </a:p>
        </p:txBody>
      </p:sp>
    </p:spTree>
    <p:extLst>
      <p:ext uri="{BB962C8B-B14F-4D97-AF65-F5344CB8AC3E}">
        <p14:creationId xmlns:p14="http://schemas.microsoft.com/office/powerpoint/2010/main" val="1925420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s-ES_tradnl"/>
              <a:t>Clic para editar título</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_tradnl"/>
              <a:t>Haga clic para modificar el estilo de texto del patrón</a:t>
            </a:r>
          </a:p>
        </p:txBody>
      </p:sp>
      <p:sp>
        <p:nvSpPr>
          <p:cNvPr id="4" name="Content Placeholder 3"/>
          <p:cNvSpPr>
            <a:spLocks noGrp="1"/>
          </p:cNvSpPr>
          <p:nvPr>
            <p:ph sz="half" idx="2"/>
          </p:nvPr>
        </p:nvSpPr>
        <p:spPr>
          <a:xfrm>
            <a:off x="629842" y="2087563"/>
            <a:ext cx="3868340" cy="3070490"/>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_tradnl"/>
              <a:t>Haga clic para modificar el estilo de texto del patrón</a:t>
            </a:r>
          </a:p>
        </p:txBody>
      </p:sp>
      <p:sp>
        <p:nvSpPr>
          <p:cNvPr id="6" name="Content Placeholder 5"/>
          <p:cNvSpPr>
            <a:spLocks noGrp="1"/>
          </p:cNvSpPr>
          <p:nvPr>
            <p:ph sz="quarter" idx="4"/>
          </p:nvPr>
        </p:nvSpPr>
        <p:spPr>
          <a:xfrm>
            <a:off x="4629150" y="2087563"/>
            <a:ext cx="3887391" cy="3070490"/>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7" name="Date Placeholder 6"/>
          <p:cNvSpPr>
            <a:spLocks noGrp="1"/>
          </p:cNvSpPr>
          <p:nvPr>
            <p:ph type="dt" sz="half" idx="10"/>
          </p:nvPr>
        </p:nvSpPr>
        <p:spPr/>
        <p:txBody>
          <a:bodyPr/>
          <a:lstStyle/>
          <a:p>
            <a:fld id="{28152EB1-C82B-1F41-AE39-BCA178D32BAA}" type="datetimeFigureOut">
              <a:rPr lang="es-ES_tradnl" smtClean="0"/>
              <a:t>31/03/2017</a:t>
            </a:fld>
            <a:endParaRPr lang="es-ES_tradnl"/>
          </a:p>
        </p:txBody>
      </p:sp>
      <p:sp>
        <p:nvSpPr>
          <p:cNvPr id="8" name="Footer Placeholder 7"/>
          <p:cNvSpPr>
            <a:spLocks noGrp="1"/>
          </p:cNvSpPr>
          <p:nvPr>
            <p:ph type="ftr" sz="quarter" idx="11"/>
          </p:nvPr>
        </p:nvSpPr>
        <p:spPr/>
        <p:txBody>
          <a:bodyPr/>
          <a:lstStyle/>
          <a:p>
            <a:endParaRPr lang="es-ES_tradnl"/>
          </a:p>
        </p:txBody>
      </p:sp>
      <p:sp>
        <p:nvSpPr>
          <p:cNvPr id="9" name="Slide Number Placeholder 8"/>
          <p:cNvSpPr>
            <a:spLocks noGrp="1"/>
          </p:cNvSpPr>
          <p:nvPr>
            <p:ph type="sldNum" sz="quarter" idx="12"/>
          </p:nvPr>
        </p:nvSpPr>
        <p:spPr/>
        <p:txBody>
          <a:bodyPr/>
          <a:lstStyle/>
          <a:p>
            <a:fld id="{0600DF49-1FCD-2748-A6D6-9719C21A66DB}" type="slidenum">
              <a:rPr lang="es-ES_tradnl" smtClean="0"/>
              <a:t>‹Nº›</a:t>
            </a:fld>
            <a:endParaRPr lang="es-ES_tradnl"/>
          </a:p>
        </p:txBody>
      </p:sp>
    </p:spTree>
    <p:extLst>
      <p:ext uri="{BB962C8B-B14F-4D97-AF65-F5344CB8AC3E}">
        <p14:creationId xmlns:p14="http://schemas.microsoft.com/office/powerpoint/2010/main" val="107065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lang="en-US" dirty="0"/>
          </a:p>
        </p:txBody>
      </p:sp>
      <p:sp>
        <p:nvSpPr>
          <p:cNvPr id="3" name="Date Placeholder 2"/>
          <p:cNvSpPr>
            <a:spLocks noGrp="1"/>
          </p:cNvSpPr>
          <p:nvPr>
            <p:ph type="dt" sz="half" idx="10"/>
          </p:nvPr>
        </p:nvSpPr>
        <p:spPr/>
        <p:txBody>
          <a:bodyPr/>
          <a:lstStyle/>
          <a:p>
            <a:fld id="{28152EB1-C82B-1F41-AE39-BCA178D32BAA}" type="datetimeFigureOut">
              <a:rPr lang="es-ES_tradnl" smtClean="0"/>
              <a:t>31/03/2017</a:t>
            </a:fld>
            <a:endParaRPr lang="es-ES_tradnl"/>
          </a:p>
        </p:txBody>
      </p:sp>
      <p:sp>
        <p:nvSpPr>
          <p:cNvPr id="4" name="Footer Placeholder 3"/>
          <p:cNvSpPr>
            <a:spLocks noGrp="1"/>
          </p:cNvSpPr>
          <p:nvPr>
            <p:ph type="ftr" sz="quarter" idx="11"/>
          </p:nvPr>
        </p:nvSpPr>
        <p:spPr/>
        <p:txBody>
          <a:bodyPr/>
          <a:lstStyle/>
          <a:p>
            <a:endParaRPr lang="es-ES_tradnl"/>
          </a:p>
        </p:txBody>
      </p:sp>
      <p:sp>
        <p:nvSpPr>
          <p:cNvPr id="5" name="Slide Number Placeholder 4"/>
          <p:cNvSpPr>
            <a:spLocks noGrp="1"/>
          </p:cNvSpPr>
          <p:nvPr>
            <p:ph type="sldNum" sz="quarter" idx="12"/>
          </p:nvPr>
        </p:nvSpPr>
        <p:spPr/>
        <p:txBody>
          <a:bodyPr/>
          <a:lstStyle/>
          <a:p>
            <a:fld id="{0600DF49-1FCD-2748-A6D6-9719C21A66DB}" type="slidenum">
              <a:rPr lang="es-ES_tradnl" smtClean="0"/>
              <a:t>‹Nº›</a:t>
            </a:fld>
            <a:endParaRPr lang="es-ES_tradnl"/>
          </a:p>
        </p:txBody>
      </p:sp>
    </p:spTree>
    <p:extLst>
      <p:ext uri="{BB962C8B-B14F-4D97-AF65-F5344CB8AC3E}">
        <p14:creationId xmlns:p14="http://schemas.microsoft.com/office/powerpoint/2010/main" val="1999440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152EB1-C82B-1F41-AE39-BCA178D32BAA}" type="datetimeFigureOut">
              <a:rPr lang="es-ES_tradnl" smtClean="0"/>
              <a:t>31/03/2017</a:t>
            </a:fld>
            <a:endParaRPr lang="es-ES_tradnl"/>
          </a:p>
        </p:txBody>
      </p:sp>
      <p:sp>
        <p:nvSpPr>
          <p:cNvPr id="3" name="Footer Placeholder 2"/>
          <p:cNvSpPr>
            <a:spLocks noGrp="1"/>
          </p:cNvSpPr>
          <p:nvPr>
            <p:ph type="ftr" sz="quarter" idx="11"/>
          </p:nvPr>
        </p:nvSpPr>
        <p:spPr/>
        <p:txBody>
          <a:bodyPr/>
          <a:lstStyle/>
          <a:p>
            <a:endParaRPr lang="es-ES_tradnl"/>
          </a:p>
        </p:txBody>
      </p:sp>
      <p:sp>
        <p:nvSpPr>
          <p:cNvPr id="4" name="Slide Number Placeholder 3"/>
          <p:cNvSpPr>
            <a:spLocks noGrp="1"/>
          </p:cNvSpPr>
          <p:nvPr>
            <p:ph type="sldNum" sz="quarter" idx="12"/>
          </p:nvPr>
        </p:nvSpPr>
        <p:spPr/>
        <p:txBody>
          <a:bodyPr/>
          <a:lstStyle/>
          <a:p>
            <a:fld id="{0600DF49-1FCD-2748-A6D6-9719C21A66DB}" type="slidenum">
              <a:rPr lang="es-ES_tradnl" smtClean="0"/>
              <a:t>‹Nº›</a:t>
            </a:fld>
            <a:endParaRPr lang="es-ES_tradnl"/>
          </a:p>
        </p:txBody>
      </p:sp>
    </p:spTree>
    <p:extLst>
      <p:ext uri="{BB962C8B-B14F-4D97-AF65-F5344CB8AC3E}">
        <p14:creationId xmlns:p14="http://schemas.microsoft.com/office/powerpoint/2010/main" val="777585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s-ES_tradnl"/>
              <a:t>Clic para editar título</a:t>
            </a:r>
            <a:endParaRPr lang="en-US" dirty="0"/>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_tradnl"/>
              <a:t>Haga clic para modificar el estilo de texto del patrón</a:t>
            </a:r>
          </a:p>
        </p:txBody>
      </p:sp>
      <p:sp>
        <p:nvSpPr>
          <p:cNvPr id="5" name="Date Placeholder 4"/>
          <p:cNvSpPr>
            <a:spLocks noGrp="1"/>
          </p:cNvSpPr>
          <p:nvPr>
            <p:ph type="dt" sz="half" idx="10"/>
          </p:nvPr>
        </p:nvSpPr>
        <p:spPr/>
        <p:txBody>
          <a:bodyPr/>
          <a:lstStyle/>
          <a:p>
            <a:fld id="{28152EB1-C82B-1F41-AE39-BCA178D32BAA}" type="datetimeFigureOut">
              <a:rPr lang="es-ES_tradnl" smtClean="0"/>
              <a:t>31/03/2017</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0600DF49-1FCD-2748-A6D6-9719C21A66DB}" type="slidenum">
              <a:rPr lang="es-ES_tradnl" smtClean="0"/>
              <a:t>‹Nº›</a:t>
            </a:fld>
            <a:endParaRPr lang="es-ES_tradnl"/>
          </a:p>
        </p:txBody>
      </p:sp>
    </p:spTree>
    <p:extLst>
      <p:ext uri="{BB962C8B-B14F-4D97-AF65-F5344CB8AC3E}">
        <p14:creationId xmlns:p14="http://schemas.microsoft.com/office/powerpoint/2010/main" val="1440061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s-ES_tradnl"/>
              <a:t>Clic para editar título</a:t>
            </a:r>
            <a:endParaRPr lang="en-US" dirty="0"/>
          </a:p>
        </p:txBody>
      </p:sp>
      <p:sp>
        <p:nvSpPr>
          <p:cNvPr id="3" name="Picture Placeholder 2"/>
          <p:cNvSpPr>
            <a:spLocks noGrp="1" noChangeAspect="1"/>
          </p:cNvSpPr>
          <p:nvPr>
            <p:ph type="pic" idx="1"/>
          </p:nvPr>
        </p:nvSpPr>
        <p:spPr>
          <a:xfrm>
            <a:off x="3887391" y="822855"/>
            <a:ext cx="4629150" cy="406135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_tradnl"/>
              <a:t>Arrastre la imagen al marcador de posición o haga clic en el icono para agregar</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_tradnl"/>
              <a:t>Haga clic para modificar el estilo de texto del patrón</a:t>
            </a:r>
          </a:p>
        </p:txBody>
      </p:sp>
      <p:sp>
        <p:nvSpPr>
          <p:cNvPr id="5" name="Date Placeholder 4"/>
          <p:cNvSpPr>
            <a:spLocks noGrp="1"/>
          </p:cNvSpPr>
          <p:nvPr>
            <p:ph type="dt" sz="half" idx="10"/>
          </p:nvPr>
        </p:nvSpPr>
        <p:spPr/>
        <p:txBody>
          <a:bodyPr/>
          <a:lstStyle/>
          <a:p>
            <a:fld id="{28152EB1-C82B-1F41-AE39-BCA178D32BAA}" type="datetimeFigureOut">
              <a:rPr lang="es-ES_tradnl" smtClean="0"/>
              <a:t>31/03/2017</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0600DF49-1FCD-2748-A6D6-9719C21A66DB}" type="slidenum">
              <a:rPr lang="es-ES_tradnl" smtClean="0"/>
              <a:t>‹Nº›</a:t>
            </a:fld>
            <a:endParaRPr lang="es-ES_tradnl"/>
          </a:p>
        </p:txBody>
      </p:sp>
    </p:spTree>
    <p:extLst>
      <p:ext uri="{BB962C8B-B14F-4D97-AF65-F5344CB8AC3E}">
        <p14:creationId xmlns:p14="http://schemas.microsoft.com/office/powerpoint/2010/main" val="966256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s-ES_tradnl"/>
              <a:t>Clic para editar título</a:t>
            </a:r>
            <a:endParaRPr lang="en-US" dirty="0"/>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28152EB1-C82B-1F41-AE39-BCA178D32BAA}" type="datetimeFigureOut">
              <a:rPr lang="es-ES_tradnl" smtClean="0"/>
              <a:t>31/03/2017</a:t>
            </a:fld>
            <a:endParaRPr lang="es-ES_tradnl"/>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_tradnl"/>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0600DF49-1FCD-2748-A6D6-9719C21A66DB}" type="slidenum">
              <a:rPr lang="es-ES_tradnl" smtClean="0"/>
              <a:t>‹Nº›</a:t>
            </a:fld>
            <a:endParaRPr lang="es-ES_tradnl"/>
          </a:p>
        </p:txBody>
      </p:sp>
    </p:spTree>
    <p:extLst>
      <p:ext uri="{BB962C8B-B14F-4D97-AF65-F5344CB8AC3E}">
        <p14:creationId xmlns:p14="http://schemas.microsoft.com/office/powerpoint/2010/main" val="207343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2.xml"/><Relationship Id="rId1" Type="http://schemas.openxmlformats.org/officeDocument/2006/relationships/video" Target="https://www.youtube.com/embed/QZMsAWV2gnc"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6.jpg"/><Relationship Id="rId7"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png"/><Relationship Id="rId9" Type="http://schemas.openxmlformats.org/officeDocument/2006/relationships/image" Target="../media/image3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ov"/><Relationship Id="rId1" Type="http://schemas.microsoft.com/office/2007/relationships/media" Target="../media/media3.mov"/><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ov"/><Relationship Id="rId1" Type="http://schemas.microsoft.com/office/2007/relationships/media" Target="../media/media4.mov"/><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ov"/><Relationship Id="rId1" Type="http://schemas.microsoft.com/office/2007/relationships/media" Target="../media/media5.mov"/><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jpeg"/><Relationship Id="rId5" Type="http://schemas.microsoft.com/office/2007/relationships/hdphoto" Target="../media/hdphoto1.wdp"/><Relationship Id="rId4" Type="http://schemas.openxmlformats.org/officeDocument/2006/relationships/image" Target="../media/image5.jpe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ov"/><Relationship Id="rId1" Type="http://schemas.microsoft.com/office/2007/relationships/media" Target="../media/media6.mov"/><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49175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734223" y="1959551"/>
            <a:ext cx="1452324" cy="738664"/>
          </a:xfrm>
          <a:prstGeom prst="rect">
            <a:avLst/>
          </a:prstGeom>
          <a:noFill/>
        </p:spPr>
        <p:txBody>
          <a:bodyPr wrap="square" rtlCol="0">
            <a:spAutoFit/>
          </a:bodyPr>
          <a:lstStyle/>
          <a:p>
            <a:pPr algn="ctr"/>
            <a:r>
              <a:rPr lang="es-CO" sz="1400" dirty="0">
                <a:solidFill>
                  <a:schemeClr val="bg1"/>
                </a:solidFill>
                <a:latin typeface="Helvetica LT Std" charset="0"/>
                <a:ea typeface="Helvetica LT Std" charset="0"/>
                <a:cs typeface="Helvetica LT Std" charset="0"/>
              </a:rPr>
              <a:t>Estadísticas económicas y </a:t>
            </a:r>
            <a:r>
              <a:rPr lang="es-CO" sz="1400">
                <a:solidFill>
                  <a:schemeClr val="bg1"/>
                </a:solidFill>
                <a:latin typeface="Helvetica LT Std" charset="0"/>
                <a:ea typeface="Helvetica LT Std" charset="0"/>
                <a:cs typeface="Helvetica LT Std" charset="0"/>
              </a:rPr>
              <a:t>financieras </a:t>
            </a:r>
            <a:endParaRPr lang="es-CO" sz="1400" dirty="0">
              <a:solidFill>
                <a:schemeClr val="bg1"/>
              </a:solidFill>
              <a:latin typeface="Helvetica LT Std" charset="0"/>
              <a:ea typeface="Helvetica LT Std" charset="0"/>
              <a:cs typeface="Helvetica LT Std" charset="0"/>
            </a:endParaRPr>
          </a:p>
        </p:txBody>
      </p:sp>
      <p:pic>
        <p:nvPicPr>
          <p:cNvPr id="15" name="Imagen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691" y="927463"/>
            <a:ext cx="8894618" cy="3880064"/>
          </a:xfrm>
          <a:prstGeom prst="rect">
            <a:avLst/>
          </a:prstGeom>
        </p:spPr>
      </p:pic>
      <p:pic>
        <p:nvPicPr>
          <p:cNvPr id="11" name="Imagen 10"/>
          <p:cNvPicPr>
            <a:picLocks noChangeAspect="1"/>
          </p:cNvPicPr>
          <p:nvPr/>
        </p:nvPicPr>
        <p:blipFill rotWithShape="1">
          <a:blip r:embed="rId4"/>
          <a:srcRect l="24042" t="39381" r="36283" b="16049"/>
          <a:stretch/>
        </p:blipFill>
        <p:spPr>
          <a:xfrm>
            <a:off x="796638" y="1439213"/>
            <a:ext cx="4779818" cy="3020291"/>
          </a:xfrm>
          <a:prstGeom prst="rect">
            <a:avLst/>
          </a:prstGeom>
        </p:spPr>
      </p:pic>
      <p:sp>
        <p:nvSpPr>
          <p:cNvPr id="8" name="CuadroTexto 7"/>
          <p:cNvSpPr txBox="1"/>
          <p:nvPr/>
        </p:nvSpPr>
        <p:spPr>
          <a:xfrm>
            <a:off x="5728856" y="2103034"/>
            <a:ext cx="2815667" cy="2462213"/>
          </a:xfrm>
          <a:prstGeom prst="rect">
            <a:avLst/>
          </a:prstGeom>
          <a:noFill/>
        </p:spPr>
        <p:txBody>
          <a:bodyPr wrap="square" rtlCol="0">
            <a:spAutoFit/>
          </a:bodyPr>
          <a:lstStyle/>
          <a:p>
            <a:pPr defTabSz="914400" eaLnBrk="0" fontAlgn="base" hangingPunct="0">
              <a:spcBef>
                <a:spcPct val="0"/>
              </a:spcBef>
              <a:spcAft>
                <a:spcPct val="0"/>
              </a:spcAft>
            </a:pPr>
            <a:r>
              <a:rPr lang="es-CO" sz="1400" b="1" dirty="0">
                <a:solidFill>
                  <a:schemeClr val="tx1">
                    <a:lumMod val="75000"/>
                    <a:lumOff val="25000"/>
                  </a:schemeClr>
                </a:solidFill>
                <a:latin typeface="Helvetica LT Std" charset="0"/>
                <a:ea typeface="Helvetica LT Std" charset="0"/>
                <a:cs typeface="Helvetica LT Std" charset="0"/>
              </a:rPr>
              <a:t>Aplicación </a:t>
            </a:r>
            <a:r>
              <a:rPr lang="es-CO" sz="1400" b="1" dirty="0" err="1">
                <a:solidFill>
                  <a:schemeClr val="tx1">
                    <a:lumMod val="75000"/>
                    <a:lumOff val="25000"/>
                  </a:schemeClr>
                </a:solidFill>
                <a:latin typeface="Helvetica LT Std" charset="0"/>
                <a:ea typeface="Helvetica LT Std" charset="0"/>
                <a:cs typeface="Helvetica LT Std" charset="0"/>
              </a:rPr>
              <a:t>ECBstatsApp</a:t>
            </a:r>
            <a:endParaRPr lang="es-ES" sz="1400" b="1" cap="small" dirty="0">
              <a:solidFill>
                <a:schemeClr val="tx1">
                  <a:lumMod val="75000"/>
                  <a:lumOff val="25000"/>
                </a:schemeClr>
              </a:solidFill>
              <a:latin typeface="Helvetica LT Std" charset="0"/>
              <a:ea typeface="Helvetica LT Std" charset="0"/>
              <a:cs typeface="Helvetica LT Std" charset="0"/>
            </a:endParaRPr>
          </a:p>
          <a:p>
            <a:pPr lvl="0" defTabSz="914400" eaLnBrk="0" fontAlgn="base" hangingPunct="0">
              <a:spcBef>
                <a:spcPct val="0"/>
              </a:spcBef>
              <a:spcAft>
                <a:spcPct val="0"/>
              </a:spcAft>
            </a:pPr>
            <a:endParaRPr lang="es-ES" altLang="es-CO" sz="1400" dirty="0">
              <a:solidFill>
                <a:schemeClr val="bg1"/>
              </a:solidFill>
              <a:latin typeface="Helvetica LT Std" charset="0"/>
              <a:ea typeface="Helvetica LT Std" charset="0"/>
              <a:cs typeface="Helvetica LT Std" charset="0"/>
            </a:endParaRPr>
          </a:p>
          <a:p>
            <a:pPr lvl="0" defTabSz="914400" eaLnBrk="0" fontAlgn="base" hangingPunct="0">
              <a:spcBef>
                <a:spcPct val="0"/>
              </a:spcBef>
              <a:spcAft>
                <a:spcPct val="0"/>
              </a:spcAft>
            </a:pPr>
            <a:r>
              <a:rPr lang="es-ES" altLang="es-CO" sz="1400" dirty="0">
                <a:solidFill>
                  <a:schemeClr val="bg1"/>
                </a:solidFill>
                <a:latin typeface="Helvetica LT Std" charset="0"/>
                <a:ea typeface="Helvetica LT Std" charset="0"/>
                <a:cs typeface="Helvetica LT Std" charset="0"/>
              </a:rPr>
              <a:t>Acceder a las cifras del Banco Central Europeo. La</a:t>
            </a:r>
            <a:r>
              <a:rPr kumimoji="0" lang="es-ES" altLang="es-CO" sz="1400" b="0" i="0" u="none" strike="noStrike" cap="none" normalizeH="0" baseline="0" dirty="0">
                <a:ln>
                  <a:noFill/>
                </a:ln>
                <a:solidFill>
                  <a:schemeClr val="bg1"/>
                </a:solidFill>
                <a:effectLst/>
                <a:latin typeface="Helvetica LT Std" charset="0"/>
                <a:ea typeface="Helvetica LT Std" charset="0"/>
                <a:cs typeface="Helvetica LT Std" charset="0"/>
              </a:rPr>
              <a:t> aplicación ofrece visualizaciones sobre</a:t>
            </a:r>
            <a:r>
              <a:rPr kumimoji="0" lang="es-ES" altLang="es-CO" sz="1400" b="0" i="0" u="none" strike="noStrike" cap="none" normalizeH="0" dirty="0">
                <a:ln>
                  <a:noFill/>
                </a:ln>
                <a:solidFill>
                  <a:schemeClr val="bg1"/>
                </a:solidFill>
                <a:effectLst/>
                <a:latin typeface="Helvetica LT Std" charset="0"/>
                <a:ea typeface="Helvetica LT Std" charset="0"/>
                <a:cs typeface="Helvetica LT Std" charset="0"/>
              </a:rPr>
              <a:t> </a:t>
            </a:r>
            <a:r>
              <a:rPr kumimoji="0" lang="es-ES" altLang="es-CO" sz="1400" b="0" i="0" u="none" strike="noStrike" cap="none" normalizeH="0" baseline="0" dirty="0">
                <a:ln>
                  <a:noFill/>
                </a:ln>
                <a:solidFill>
                  <a:schemeClr val="bg1"/>
                </a:solidFill>
                <a:effectLst/>
                <a:latin typeface="Helvetica LT Std" charset="0"/>
                <a:ea typeface="Helvetica LT Std" charset="0"/>
                <a:cs typeface="Helvetica LT Std" charset="0"/>
              </a:rPr>
              <a:t>indicadores clave de:</a:t>
            </a:r>
          </a:p>
          <a:p>
            <a:pPr marL="285750" lvl="0" indent="-285750" defTabSz="914400" eaLnBrk="0" fontAlgn="base" hangingPunct="0">
              <a:spcBef>
                <a:spcPct val="0"/>
              </a:spcBef>
              <a:spcAft>
                <a:spcPct val="0"/>
              </a:spcAft>
              <a:buFont typeface="Arial" panose="020B0604020202020204" pitchFamily="34" charset="0"/>
              <a:buChar char="•"/>
            </a:pPr>
            <a:r>
              <a:rPr lang="es-ES" altLang="es-CO" sz="1400" dirty="0">
                <a:solidFill>
                  <a:schemeClr val="bg1"/>
                </a:solidFill>
                <a:latin typeface="Helvetica LT Std" charset="0"/>
                <a:ea typeface="Helvetica LT Std" charset="0"/>
                <a:cs typeface="Helvetica LT Std" charset="0"/>
              </a:rPr>
              <a:t>T</a:t>
            </a:r>
            <a:r>
              <a:rPr kumimoji="0" lang="es-ES" altLang="es-CO" sz="1400" b="0" i="0" u="none" strike="noStrike" cap="none" normalizeH="0" baseline="0" dirty="0">
                <a:ln>
                  <a:noFill/>
                </a:ln>
                <a:solidFill>
                  <a:schemeClr val="bg1"/>
                </a:solidFill>
                <a:effectLst/>
                <a:latin typeface="Helvetica LT Std" charset="0"/>
                <a:ea typeface="Helvetica LT Std" charset="0"/>
                <a:cs typeface="Helvetica LT Std" charset="0"/>
              </a:rPr>
              <a:t>ipos de cambio</a:t>
            </a:r>
          </a:p>
          <a:p>
            <a:pPr marL="285750" lvl="0" indent="-285750" defTabSz="914400" eaLnBrk="0" fontAlgn="base" hangingPunct="0">
              <a:spcBef>
                <a:spcPct val="0"/>
              </a:spcBef>
              <a:spcAft>
                <a:spcPct val="0"/>
              </a:spcAft>
              <a:buFont typeface="Arial" panose="020B0604020202020204" pitchFamily="34" charset="0"/>
              <a:buChar char="•"/>
            </a:pPr>
            <a:r>
              <a:rPr lang="es-ES" altLang="es-CO" sz="1400" dirty="0">
                <a:solidFill>
                  <a:schemeClr val="bg1"/>
                </a:solidFill>
                <a:latin typeface="Helvetica LT Std" charset="0"/>
                <a:ea typeface="Helvetica LT Std" charset="0"/>
                <a:cs typeface="Helvetica LT Std" charset="0"/>
              </a:rPr>
              <a:t>F</a:t>
            </a:r>
            <a:r>
              <a:rPr kumimoji="0" lang="es-ES" altLang="es-CO" sz="1400" b="0" i="0" u="none" strike="noStrike" cap="none" normalizeH="0" baseline="0" dirty="0">
                <a:ln>
                  <a:noFill/>
                </a:ln>
                <a:solidFill>
                  <a:schemeClr val="bg1"/>
                </a:solidFill>
                <a:effectLst/>
                <a:latin typeface="Helvetica LT Std" charset="0"/>
                <a:ea typeface="Helvetica LT Std" charset="0"/>
                <a:cs typeface="Helvetica LT Std" charset="0"/>
              </a:rPr>
              <a:t>inanzas públicas</a:t>
            </a:r>
            <a:endParaRPr lang="es-ES" altLang="es-CO" sz="1400" dirty="0">
              <a:solidFill>
                <a:schemeClr val="bg1"/>
              </a:solidFill>
              <a:latin typeface="Helvetica LT Std" charset="0"/>
              <a:ea typeface="Helvetica LT Std" charset="0"/>
              <a:cs typeface="Helvetica LT Std" charset="0"/>
            </a:endParaRPr>
          </a:p>
          <a:p>
            <a:pPr marL="285750" lvl="0" indent="-285750" defTabSz="914400" eaLnBrk="0" fontAlgn="base" hangingPunct="0">
              <a:spcBef>
                <a:spcPct val="0"/>
              </a:spcBef>
              <a:spcAft>
                <a:spcPct val="0"/>
              </a:spcAft>
              <a:buFont typeface="Arial" panose="020B0604020202020204" pitchFamily="34" charset="0"/>
              <a:buChar char="•"/>
            </a:pPr>
            <a:r>
              <a:rPr lang="es-ES" altLang="es-CO" sz="1400" dirty="0">
                <a:solidFill>
                  <a:schemeClr val="bg1"/>
                </a:solidFill>
                <a:latin typeface="Helvetica LT Std" charset="0"/>
                <a:ea typeface="Helvetica LT Std" charset="0"/>
                <a:cs typeface="Helvetica LT Std" charset="0"/>
              </a:rPr>
              <a:t>A</a:t>
            </a:r>
            <a:r>
              <a:rPr kumimoji="0" lang="es-ES" altLang="es-CO" sz="1400" b="0" i="0" u="none" strike="noStrike" cap="none" normalizeH="0" baseline="0" dirty="0">
                <a:ln>
                  <a:noFill/>
                </a:ln>
                <a:solidFill>
                  <a:schemeClr val="bg1"/>
                </a:solidFill>
                <a:effectLst/>
                <a:latin typeface="Helvetica LT Std" charset="0"/>
                <a:ea typeface="Helvetica LT Std" charset="0"/>
                <a:cs typeface="Helvetica LT Std" charset="0"/>
              </a:rPr>
              <a:t>gregados monetarios </a:t>
            </a:r>
          </a:p>
          <a:p>
            <a:pPr marL="285750" lvl="0" indent="-285750" defTabSz="914400" eaLnBrk="0" fontAlgn="base" hangingPunct="0">
              <a:spcBef>
                <a:spcPct val="0"/>
              </a:spcBef>
              <a:spcAft>
                <a:spcPct val="0"/>
              </a:spcAft>
              <a:buFont typeface="Arial" panose="020B0604020202020204" pitchFamily="34" charset="0"/>
              <a:buChar char="•"/>
            </a:pPr>
            <a:r>
              <a:rPr lang="es-ES" altLang="es-CO" sz="1400" dirty="0">
                <a:solidFill>
                  <a:schemeClr val="bg1"/>
                </a:solidFill>
                <a:latin typeface="Helvetica LT Std" charset="0"/>
                <a:ea typeface="Helvetica LT Std" charset="0"/>
                <a:cs typeface="Helvetica LT Std" charset="0"/>
              </a:rPr>
              <a:t>T</a:t>
            </a:r>
            <a:r>
              <a:rPr kumimoji="0" lang="es-ES" altLang="es-CO" sz="1400" b="0" i="0" u="none" strike="noStrike" cap="none" normalizeH="0" baseline="0" dirty="0">
                <a:ln>
                  <a:noFill/>
                </a:ln>
                <a:solidFill>
                  <a:schemeClr val="bg1"/>
                </a:solidFill>
                <a:effectLst/>
                <a:latin typeface="Helvetica LT Std" charset="0"/>
                <a:ea typeface="Helvetica LT Std" charset="0"/>
                <a:cs typeface="Helvetica LT Std" charset="0"/>
              </a:rPr>
              <a:t>asas de interés bancarias. </a:t>
            </a:r>
          </a:p>
          <a:p>
            <a:endParaRPr lang="es-ES_tradnl" sz="1400" dirty="0">
              <a:solidFill>
                <a:schemeClr val="bg1"/>
              </a:solidFill>
              <a:latin typeface="Helvetica LT Std" charset="0"/>
              <a:ea typeface="Helvetica LT Std" charset="0"/>
              <a:cs typeface="Helvetica LT Std" charset="0"/>
            </a:endParaRPr>
          </a:p>
        </p:txBody>
      </p:sp>
      <p:sp>
        <p:nvSpPr>
          <p:cNvPr id="12" name="CuadroTexto 11"/>
          <p:cNvSpPr txBox="1"/>
          <p:nvPr/>
        </p:nvSpPr>
        <p:spPr>
          <a:xfrm>
            <a:off x="300038" y="809712"/>
            <a:ext cx="7319962" cy="369332"/>
          </a:xfrm>
          <a:prstGeom prst="rect">
            <a:avLst/>
          </a:prstGeom>
          <a:noFill/>
        </p:spPr>
        <p:txBody>
          <a:bodyPr wrap="square" rtlCol="0">
            <a:spAutoFit/>
          </a:bodyPr>
          <a:lstStyle/>
          <a:p>
            <a:r>
              <a:rPr lang="es-ES" sz="1800" b="1" cap="small" dirty="0">
                <a:solidFill>
                  <a:schemeClr val="tx1">
                    <a:lumMod val="50000"/>
                    <a:lumOff val="50000"/>
                  </a:schemeClr>
                </a:solidFill>
                <a:latin typeface="Bebas Neue" charset="0"/>
                <a:ea typeface="Bebas Neue" charset="0"/>
                <a:cs typeface="Bebas Neue" charset="0"/>
              </a:rPr>
              <a:t>Experiencias internacionales de bancos centrales - Apps</a:t>
            </a:r>
            <a:endParaRPr lang="es-ES" sz="4000" b="1" cap="small" dirty="0">
              <a:solidFill>
                <a:schemeClr val="tx1">
                  <a:lumMod val="50000"/>
                  <a:lumOff val="50000"/>
                </a:schemeClr>
              </a:solidFill>
              <a:latin typeface="Bebas Neue" charset="0"/>
              <a:ea typeface="Bebas Neue" charset="0"/>
              <a:cs typeface="Bebas Neue" charset="0"/>
            </a:endParaRPr>
          </a:p>
        </p:txBody>
      </p:sp>
      <p:pic>
        <p:nvPicPr>
          <p:cNvPr id="2" name="Imagen 1"/>
          <p:cNvPicPr>
            <a:picLocks noChangeAspect="1"/>
          </p:cNvPicPr>
          <p:nvPr/>
        </p:nvPicPr>
        <p:blipFill rotWithShape="1">
          <a:blip r:embed="rId5"/>
          <a:srcRect l="10243" t="35025" r="78974" b="45010"/>
          <a:stretch/>
        </p:blipFill>
        <p:spPr>
          <a:xfrm>
            <a:off x="7306072" y="861087"/>
            <a:ext cx="1192958" cy="1241947"/>
          </a:xfrm>
          <a:prstGeom prst="rect">
            <a:avLst/>
          </a:prstGeom>
        </p:spPr>
      </p:pic>
      <p:sp>
        <p:nvSpPr>
          <p:cNvPr id="9" name="CuadroTexto 8"/>
          <p:cNvSpPr txBox="1"/>
          <p:nvPr/>
        </p:nvSpPr>
        <p:spPr>
          <a:xfrm>
            <a:off x="300038" y="200028"/>
            <a:ext cx="6208338" cy="1034129"/>
          </a:xfrm>
          <a:prstGeom prst="rect">
            <a:avLst/>
          </a:prstGeom>
          <a:noFill/>
        </p:spPr>
        <p:txBody>
          <a:bodyPr wrap="square" rtlCol="0">
            <a:spAutoFit/>
          </a:bodyPr>
          <a:lstStyle/>
          <a:p>
            <a:pPr>
              <a:lnSpc>
                <a:spcPct val="70000"/>
              </a:lnSpc>
            </a:pPr>
            <a:r>
              <a:rPr lang="es-ES" sz="3600" b="1" dirty="0">
                <a:solidFill>
                  <a:schemeClr val="bg1"/>
                </a:solidFill>
                <a:latin typeface="Bebas Neue" charset="0"/>
                <a:ea typeface="Bebas Neue" charset="0"/>
                <a:cs typeface="Bebas Neue" charset="0"/>
              </a:rPr>
              <a:t>¿Porqué abrir los datos?</a:t>
            </a:r>
          </a:p>
          <a:p>
            <a:endParaRPr lang="es-ES_tradnl" sz="3600" dirty="0">
              <a:solidFill>
                <a:schemeClr val="bg1"/>
              </a:solidFill>
              <a:latin typeface="Bebas Neue" charset="0"/>
              <a:ea typeface="Bebas Neue" charset="0"/>
              <a:cs typeface="Bebas Neue" charset="0"/>
            </a:endParaRPr>
          </a:p>
        </p:txBody>
      </p:sp>
    </p:spTree>
    <p:extLst>
      <p:ext uri="{BB962C8B-B14F-4D97-AF65-F5344CB8AC3E}">
        <p14:creationId xmlns:p14="http://schemas.microsoft.com/office/powerpoint/2010/main" val="394134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00038" y="200028"/>
            <a:ext cx="6208338" cy="1034129"/>
          </a:xfrm>
          <a:prstGeom prst="rect">
            <a:avLst/>
          </a:prstGeom>
          <a:noFill/>
        </p:spPr>
        <p:txBody>
          <a:bodyPr wrap="square" rtlCol="0">
            <a:spAutoFit/>
          </a:bodyPr>
          <a:lstStyle/>
          <a:p>
            <a:pPr>
              <a:lnSpc>
                <a:spcPct val="70000"/>
              </a:lnSpc>
            </a:pPr>
            <a:r>
              <a:rPr lang="es-ES" sz="3600" b="1" dirty="0">
                <a:solidFill>
                  <a:schemeClr val="bg1"/>
                </a:solidFill>
                <a:latin typeface="Bebas Neue" charset="0"/>
                <a:ea typeface="Bebas Neue" charset="0"/>
                <a:cs typeface="Bebas Neue" charset="0"/>
              </a:rPr>
              <a:t>¿Porqué abrir los datos?</a:t>
            </a:r>
          </a:p>
          <a:p>
            <a:endParaRPr lang="es-ES_tradnl" sz="3600" dirty="0">
              <a:solidFill>
                <a:schemeClr val="bg1"/>
              </a:solidFill>
              <a:latin typeface="Bebas Neue" charset="0"/>
              <a:ea typeface="Bebas Neue" charset="0"/>
              <a:cs typeface="Bebas Neue" charset="0"/>
            </a:endParaRPr>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1515" y="1283372"/>
            <a:ext cx="4904661" cy="2591205"/>
          </a:xfrm>
          <a:prstGeom prst="rect">
            <a:avLst/>
          </a:prstGeom>
        </p:spPr>
      </p:pic>
      <p:pic>
        <p:nvPicPr>
          <p:cNvPr id="9" name="Marcador de contenido 3"/>
          <p:cNvPicPr>
            <a:picLocks noChangeAspect="1"/>
          </p:cNvPicPr>
          <p:nvPr/>
        </p:nvPicPr>
        <p:blipFill rotWithShape="1">
          <a:blip r:embed="rId4"/>
          <a:srcRect t="12673" b="15114"/>
          <a:stretch/>
        </p:blipFill>
        <p:spPr>
          <a:xfrm>
            <a:off x="3227523" y="1573522"/>
            <a:ext cx="4588653" cy="2032615"/>
          </a:xfrm>
          <a:prstGeom prst="rect">
            <a:avLst/>
          </a:prstGeom>
        </p:spPr>
      </p:pic>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1237" y="1385719"/>
            <a:ext cx="1620278" cy="2408222"/>
          </a:xfrm>
          <a:prstGeom prst="rect">
            <a:avLst/>
          </a:prstGeom>
        </p:spPr>
      </p:pic>
      <p:sp>
        <p:nvSpPr>
          <p:cNvPr id="11" name="Rectángulo 10"/>
          <p:cNvSpPr/>
          <p:nvPr/>
        </p:nvSpPr>
        <p:spPr>
          <a:xfrm>
            <a:off x="2911515" y="4026139"/>
            <a:ext cx="3757824" cy="369332"/>
          </a:xfrm>
          <a:prstGeom prst="rect">
            <a:avLst/>
          </a:prstGeom>
        </p:spPr>
        <p:txBody>
          <a:bodyPr wrap="none">
            <a:spAutoFit/>
          </a:bodyPr>
          <a:lstStyle/>
          <a:p>
            <a:r>
              <a:rPr lang="es-ES_tradnl" sz="1800" dirty="0">
                <a:solidFill>
                  <a:schemeClr val="tx1">
                    <a:lumMod val="95000"/>
                    <a:lumOff val="5000"/>
                  </a:schemeClr>
                </a:solidFill>
              </a:rPr>
              <a:t>https://</a:t>
            </a:r>
            <a:r>
              <a:rPr lang="es-ES_tradnl" sz="1800" dirty="0" err="1">
                <a:solidFill>
                  <a:schemeClr val="tx1">
                    <a:lumMod val="95000"/>
                    <a:lumOff val="5000"/>
                  </a:schemeClr>
                </a:solidFill>
              </a:rPr>
              <a:t>data.gov.uk</a:t>
            </a:r>
            <a:r>
              <a:rPr lang="es-ES_tradnl" sz="1800" dirty="0">
                <a:solidFill>
                  <a:schemeClr val="tx1">
                    <a:lumMod val="95000"/>
                    <a:lumOff val="5000"/>
                  </a:schemeClr>
                </a:solidFill>
              </a:rPr>
              <a:t>/apps/</a:t>
            </a:r>
            <a:r>
              <a:rPr lang="es-ES_tradnl" sz="1800" dirty="0" err="1">
                <a:solidFill>
                  <a:schemeClr val="tx1">
                    <a:lumMod val="95000"/>
                    <a:lumOff val="5000"/>
                  </a:schemeClr>
                </a:solidFill>
              </a:rPr>
              <a:t>crime-finder</a:t>
            </a:r>
            <a:endParaRPr lang="es-ES_tradnl" sz="1800" dirty="0">
              <a:solidFill>
                <a:schemeClr val="tx1">
                  <a:lumMod val="95000"/>
                  <a:lumOff val="5000"/>
                </a:schemeClr>
              </a:solidFill>
            </a:endParaRPr>
          </a:p>
        </p:txBody>
      </p:sp>
    </p:spTree>
    <p:extLst>
      <p:ext uri="{BB962C8B-B14F-4D97-AF65-F5344CB8AC3E}">
        <p14:creationId xmlns:p14="http://schemas.microsoft.com/office/powerpoint/2010/main" val="25895685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232756" y="1812175"/>
            <a:ext cx="3142211" cy="2806922"/>
          </a:xfrm>
          <a:prstGeom prst="rect">
            <a:avLst/>
          </a:prstGeom>
        </p:spPr>
        <p:txBody>
          <a:bodyPr wrap="square">
            <a:spAutoFit/>
          </a:bodyPr>
          <a:lstStyle/>
          <a:p>
            <a:pPr algn="ctr">
              <a:lnSpc>
                <a:spcPct val="70000"/>
              </a:lnSpc>
            </a:pPr>
            <a:r>
              <a:rPr lang="es-ES" sz="3600" b="1" dirty="0">
                <a:solidFill>
                  <a:schemeClr val="bg1">
                    <a:lumMod val="85000"/>
                  </a:schemeClr>
                </a:solidFill>
                <a:latin typeface="Helvetica" panose="020B0604020202020204" pitchFamily="34" charset="0"/>
                <a:cs typeface="Helvetica" panose="020B0604020202020204" pitchFamily="34" charset="0"/>
              </a:rPr>
              <a:t> </a:t>
            </a:r>
            <a:r>
              <a:rPr lang="en" sz="3600" dirty="0">
                <a:solidFill>
                  <a:schemeClr val="bg1">
                    <a:lumMod val="65000"/>
                  </a:schemeClr>
                </a:solidFill>
              </a:rPr>
              <a:t>…. y además los datos abiertos  ayudan a la mejora de la calidad de los datos</a:t>
            </a:r>
            <a:endParaRPr lang="es-ES" sz="3600" b="1" dirty="0">
              <a:solidFill>
                <a:schemeClr val="bg1">
                  <a:lumMod val="65000"/>
                </a:schemeClr>
              </a:solidFill>
              <a:latin typeface="Helvetica" panose="020B0604020202020204" pitchFamily="34" charset="0"/>
              <a:cs typeface="Helvetica" panose="020B0604020202020204" pitchFamily="34" charset="0"/>
            </a:endParaRPr>
          </a:p>
        </p:txBody>
      </p:sp>
      <p:pic>
        <p:nvPicPr>
          <p:cNvPr id="4" name="Imagen 3"/>
          <p:cNvPicPr>
            <a:picLocks noChangeAspect="1"/>
          </p:cNvPicPr>
          <p:nvPr/>
        </p:nvPicPr>
        <p:blipFill rotWithShape="1">
          <a:blip r:embed="rId3"/>
          <a:srcRect l="37733" t="25000" r="22783" b="13182"/>
          <a:stretch/>
        </p:blipFill>
        <p:spPr>
          <a:xfrm>
            <a:off x="4473868" y="895721"/>
            <a:ext cx="4069016" cy="3581787"/>
          </a:xfrm>
          <a:prstGeom prst="rect">
            <a:avLst/>
          </a:prstGeom>
        </p:spPr>
      </p:pic>
      <p:sp>
        <p:nvSpPr>
          <p:cNvPr id="6" name="CuadroTexto 5"/>
          <p:cNvSpPr txBox="1"/>
          <p:nvPr/>
        </p:nvSpPr>
        <p:spPr>
          <a:xfrm>
            <a:off x="300038" y="200028"/>
            <a:ext cx="6208338" cy="1034129"/>
          </a:xfrm>
          <a:prstGeom prst="rect">
            <a:avLst/>
          </a:prstGeom>
          <a:noFill/>
        </p:spPr>
        <p:txBody>
          <a:bodyPr wrap="square" rtlCol="0">
            <a:spAutoFit/>
          </a:bodyPr>
          <a:lstStyle/>
          <a:p>
            <a:pPr>
              <a:lnSpc>
                <a:spcPct val="70000"/>
              </a:lnSpc>
            </a:pPr>
            <a:r>
              <a:rPr lang="es-ES" sz="3600" b="1" dirty="0">
                <a:solidFill>
                  <a:schemeClr val="bg1"/>
                </a:solidFill>
                <a:latin typeface="Bebas Neue" charset="0"/>
                <a:ea typeface="Bebas Neue" charset="0"/>
                <a:cs typeface="Bebas Neue" charset="0"/>
              </a:rPr>
              <a:t>¿Porqué abrir los datos?</a:t>
            </a:r>
          </a:p>
          <a:p>
            <a:endParaRPr lang="es-ES_tradnl" sz="3600" dirty="0">
              <a:solidFill>
                <a:schemeClr val="bg1"/>
              </a:solidFill>
              <a:latin typeface="Bebas Neue" charset="0"/>
              <a:ea typeface="Bebas Neue" charset="0"/>
              <a:cs typeface="Bebas Neue" charset="0"/>
            </a:endParaRPr>
          </a:p>
        </p:txBody>
      </p:sp>
      <p:sp>
        <p:nvSpPr>
          <p:cNvPr id="2" name="Rectángulo 1"/>
          <p:cNvSpPr/>
          <p:nvPr/>
        </p:nvSpPr>
        <p:spPr>
          <a:xfrm>
            <a:off x="4213838" y="4477508"/>
            <a:ext cx="4589076" cy="584775"/>
          </a:xfrm>
          <a:prstGeom prst="rect">
            <a:avLst/>
          </a:prstGeom>
        </p:spPr>
        <p:txBody>
          <a:bodyPr wrap="square">
            <a:spAutoFit/>
          </a:bodyPr>
          <a:lstStyle/>
          <a:p>
            <a:r>
              <a:rPr lang="es-CO" sz="1600" dirty="0"/>
              <a:t>El Reino Unido abrió los datos de 300,000 paradas de </a:t>
            </a:r>
          </a:p>
          <a:p>
            <a:r>
              <a:rPr lang="es-CO" sz="1600" dirty="0"/>
              <a:t>buses públicos</a:t>
            </a:r>
            <a:endParaRPr lang="es-CO" dirty="0"/>
          </a:p>
        </p:txBody>
      </p:sp>
    </p:spTree>
    <p:extLst>
      <p:ext uri="{BB962C8B-B14F-4D97-AF65-F5344CB8AC3E}">
        <p14:creationId xmlns:p14="http://schemas.microsoft.com/office/powerpoint/2010/main" val="1349713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ángulo 1"/>
          <p:cNvSpPr/>
          <p:nvPr/>
        </p:nvSpPr>
        <p:spPr>
          <a:xfrm>
            <a:off x="4457225" y="2703291"/>
            <a:ext cx="229550" cy="308418"/>
          </a:xfrm>
          <a:prstGeom prst="rect">
            <a:avLst/>
          </a:prstGeom>
        </p:spPr>
        <p:txBody>
          <a:bodyPr wrap="none">
            <a:spAutoFit/>
          </a:bodyPr>
          <a:lstStyle/>
          <a:p>
            <a:r>
              <a:rPr lang="es-CO" dirty="0">
                <a:solidFill>
                  <a:srgbClr val="000000"/>
                </a:solidFill>
                <a:latin typeface="Times New Roman" panose="02020603050405020304" pitchFamily="18" charset="0"/>
              </a:rPr>
              <a:t> </a:t>
            </a:r>
            <a:endParaRPr lang="es-CO" dirty="0"/>
          </a:p>
        </p:txBody>
      </p:sp>
      <p:sp>
        <p:nvSpPr>
          <p:cNvPr id="3" name="Rectángulo 2"/>
          <p:cNvSpPr/>
          <p:nvPr/>
        </p:nvSpPr>
        <p:spPr>
          <a:xfrm>
            <a:off x="4457225" y="2703291"/>
            <a:ext cx="229550" cy="308418"/>
          </a:xfrm>
          <a:prstGeom prst="rect">
            <a:avLst/>
          </a:prstGeom>
        </p:spPr>
        <p:txBody>
          <a:bodyPr wrap="none">
            <a:spAutoFit/>
          </a:bodyPr>
          <a:lstStyle/>
          <a:p>
            <a:r>
              <a:rPr lang="es-CO" dirty="0">
                <a:solidFill>
                  <a:srgbClr val="000000"/>
                </a:solidFill>
                <a:latin typeface="Times New Roman" panose="02020603050405020304" pitchFamily="18" charset="0"/>
              </a:rPr>
              <a:t> </a:t>
            </a:r>
            <a:endParaRPr lang="es-CO" dirty="0"/>
          </a:p>
        </p:txBody>
      </p:sp>
    </p:spTree>
    <p:extLst>
      <p:ext uri="{BB962C8B-B14F-4D97-AF65-F5344CB8AC3E}">
        <p14:creationId xmlns:p14="http://schemas.microsoft.com/office/powerpoint/2010/main" val="7928666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36634" y="2409840"/>
            <a:ext cx="9280634" cy="954107"/>
          </a:xfrm>
          <a:prstGeom prst="rect">
            <a:avLst/>
          </a:prstGeom>
          <a:noFill/>
        </p:spPr>
        <p:txBody>
          <a:bodyPr wrap="square" rtlCol="0">
            <a:spAutoFit/>
          </a:bodyPr>
          <a:lstStyle>
            <a:defPPr>
              <a:defRPr lang="es-ES_tradnl"/>
            </a:defPPr>
            <a:lvl1pPr>
              <a:lnSpc>
                <a:spcPct val="70000"/>
              </a:lnSpc>
              <a:defRPr sz="3600">
                <a:solidFill>
                  <a:schemeClr val="bg1"/>
                </a:solidFill>
                <a:latin typeface="Helvetica" panose="020B0604020202020204" pitchFamily="34" charset="0"/>
                <a:ea typeface="Bebas Neue" charset="0"/>
                <a:cs typeface="Helvetica" panose="020B0604020202020204" pitchFamily="34" charset="0"/>
              </a:defRPr>
            </a:lvl1pPr>
          </a:lstStyle>
          <a:p>
            <a:pPr algn="ctr"/>
            <a:r>
              <a:rPr lang="es-ES" sz="4000" b="1" dirty="0">
                <a:solidFill>
                  <a:srgbClr val="7030A0"/>
                </a:solidFill>
                <a:effectLst>
                  <a:outerShdw blurRad="38100" dist="38100" dir="2700000" algn="tl">
                    <a:srgbClr val="000000">
                      <a:alpha val="43137"/>
                    </a:srgbClr>
                  </a:outerShdw>
                </a:effectLst>
              </a:rPr>
              <a:t>DATOS ABIERTOS Y MEJORA EN LOS SERVICIOS PUBLICOS</a:t>
            </a:r>
          </a:p>
        </p:txBody>
      </p:sp>
    </p:spTree>
    <p:extLst>
      <p:ext uri="{BB962C8B-B14F-4D97-AF65-F5344CB8AC3E}">
        <p14:creationId xmlns:p14="http://schemas.microsoft.com/office/powerpoint/2010/main" val="34757304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O" dirty="0"/>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85750"/>
            <a:ext cx="9144000" cy="5604903"/>
          </a:xfrm>
          <a:solidFill>
            <a:schemeClr val="bg1">
              <a:lumMod val="50000"/>
            </a:schemeClr>
          </a:solidFill>
        </p:spPr>
      </p:pic>
      <p:sp>
        <p:nvSpPr>
          <p:cNvPr id="5" name="Rectángulo 4"/>
          <p:cNvSpPr/>
          <p:nvPr/>
        </p:nvSpPr>
        <p:spPr>
          <a:xfrm>
            <a:off x="123985" y="4403114"/>
            <a:ext cx="8147266" cy="830997"/>
          </a:xfrm>
          <a:prstGeom prst="rect">
            <a:avLst/>
          </a:prstGeom>
          <a:solidFill>
            <a:schemeClr val="bg1">
              <a:lumMod val="50000"/>
            </a:schemeClr>
          </a:solidFill>
        </p:spPr>
        <p:txBody>
          <a:bodyPr wrap="square">
            <a:spAutoFit/>
          </a:bodyPr>
          <a:lstStyle/>
          <a:p>
            <a:r>
              <a:rPr lang="es-CO" sz="2400" b="1" dirty="0"/>
              <a:t>Si supiera que el agua de su ciudad es la peor del país ¿la tomaría?</a:t>
            </a:r>
          </a:p>
        </p:txBody>
      </p:sp>
    </p:spTree>
    <p:extLst>
      <p:ext uri="{BB962C8B-B14F-4D97-AF65-F5344CB8AC3E}">
        <p14:creationId xmlns:p14="http://schemas.microsoft.com/office/powerpoint/2010/main" val="36221885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12"/>
          <p:cNvSpPr/>
          <p:nvPr/>
        </p:nvSpPr>
        <p:spPr>
          <a:xfrm>
            <a:off x="226468" y="828582"/>
            <a:ext cx="8734840" cy="39031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3" name="Imagen 2"/>
          <p:cNvPicPr>
            <a:picLocks noChangeAspect="1"/>
          </p:cNvPicPr>
          <p:nvPr/>
        </p:nvPicPr>
        <p:blipFill rotWithShape="1">
          <a:blip r:embed="rId3"/>
          <a:srcRect r="42516" b="3646"/>
          <a:stretch/>
        </p:blipFill>
        <p:spPr>
          <a:xfrm>
            <a:off x="300039" y="1496383"/>
            <a:ext cx="2861502" cy="2696692"/>
          </a:xfrm>
          <a:prstGeom prst="rect">
            <a:avLst/>
          </a:prstGeom>
        </p:spPr>
      </p:pic>
      <p:sp>
        <p:nvSpPr>
          <p:cNvPr id="8" name="CuadroTexto 7"/>
          <p:cNvSpPr txBox="1"/>
          <p:nvPr/>
        </p:nvSpPr>
        <p:spPr>
          <a:xfrm>
            <a:off x="8032830" y="1817225"/>
            <a:ext cx="184731" cy="308418"/>
          </a:xfrm>
          <a:prstGeom prst="rect">
            <a:avLst/>
          </a:prstGeom>
          <a:noFill/>
        </p:spPr>
        <p:txBody>
          <a:bodyPr wrap="none" rtlCol="0">
            <a:spAutoFit/>
          </a:bodyPr>
          <a:lstStyle/>
          <a:p>
            <a:endParaRPr lang="es-ES_tradnl" dirty="0"/>
          </a:p>
        </p:txBody>
      </p:sp>
      <p:pic>
        <p:nvPicPr>
          <p:cNvPr id="27" name="Imagen 26"/>
          <p:cNvPicPr>
            <a:picLocks noChangeAspect="1"/>
          </p:cNvPicPr>
          <p:nvPr/>
        </p:nvPicPr>
        <p:blipFill rotWithShape="1">
          <a:blip r:embed="rId4"/>
          <a:srcRect l="28955" t="12208" r="29224" b="6280"/>
          <a:stretch/>
        </p:blipFill>
        <p:spPr>
          <a:xfrm>
            <a:off x="6453310" y="1486274"/>
            <a:ext cx="2507998" cy="2749669"/>
          </a:xfrm>
          <a:prstGeom prst="rect">
            <a:avLst/>
          </a:prstGeom>
        </p:spPr>
      </p:pic>
      <p:pic>
        <p:nvPicPr>
          <p:cNvPr id="28" name="Imagen 27"/>
          <p:cNvPicPr>
            <a:picLocks noChangeAspect="1"/>
          </p:cNvPicPr>
          <p:nvPr/>
        </p:nvPicPr>
        <p:blipFill rotWithShape="1">
          <a:blip r:embed="rId5"/>
          <a:srcRect l="22418" t="6318" r="23135" b="4686"/>
          <a:stretch/>
        </p:blipFill>
        <p:spPr>
          <a:xfrm>
            <a:off x="3323231" y="1511418"/>
            <a:ext cx="2968388" cy="2729159"/>
          </a:xfrm>
          <a:prstGeom prst="rect">
            <a:avLst/>
          </a:prstGeom>
        </p:spPr>
      </p:pic>
      <p:sp>
        <p:nvSpPr>
          <p:cNvPr id="29" name="CuadroTexto 28"/>
          <p:cNvSpPr txBox="1"/>
          <p:nvPr/>
        </p:nvSpPr>
        <p:spPr>
          <a:xfrm>
            <a:off x="84919" y="926959"/>
            <a:ext cx="2988860" cy="369332"/>
          </a:xfrm>
          <a:prstGeom prst="rect">
            <a:avLst/>
          </a:prstGeom>
          <a:noFill/>
        </p:spPr>
        <p:txBody>
          <a:bodyPr wrap="square" rtlCol="0">
            <a:spAutoFit/>
          </a:bodyPr>
          <a:lstStyle/>
          <a:p>
            <a:pPr algn="ctr"/>
            <a:r>
              <a:rPr lang="es-CO" sz="1800" b="1" dirty="0">
                <a:solidFill>
                  <a:srgbClr val="6DAEB7"/>
                </a:solidFill>
                <a:latin typeface="Helvetica" panose="020B0604020202020204" pitchFamily="34" charset="0"/>
                <a:cs typeface="Helvetica" panose="020B0604020202020204" pitchFamily="34" charset="0"/>
              </a:rPr>
              <a:t>El catálogo de datos</a:t>
            </a:r>
          </a:p>
        </p:txBody>
      </p:sp>
      <p:sp>
        <p:nvSpPr>
          <p:cNvPr id="30" name="CuadroTexto 29"/>
          <p:cNvSpPr txBox="1"/>
          <p:nvPr/>
        </p:nvSpPr>
        <p:spPr>
          <a:xfrm>
            <a:off x="3258025" y="882043"/>
            <a:ext cx="2988860" cy="369332"/>
          </a:xfrm>
          <a:prstGeom prst="rect">
            <a:avLst/>
          </a:prstGeom>
          <a:noFill/>
        </p:spPr>
        <p:txBody>
          <a:bodyPr wrap="square" rtlCol="0">
            <a:spAutoFit/>
          </a:bodyPr>
          <a:lstStyle/>
          <a:p>
            <a:pPr algn="ctr"/>
            <a:r>
              <a:rPr lang="es-CO" sz="1800" b="1" dirty="0">
                <a:solidFill>
                  <a:srgbClr val="6DAEB7"/>
                </a:solidFill>
                <a:latin typeface="Helvetica" panose="020B0604020202020204" pitchFamily="34" charset="0"/>
                <a:cs typeface="Helvetica" panose="020B0604020202020204" pitchFamily="34" charset="0"/>
              </a:rPr>
              <a:t>La Noticia</a:t>
            </a:r>
          </a:p>
        </p:txBody>
      </p:sp>
      <p:sp>
        <p:nvSpPr>
          <p:cNvPr id="31" name="CuadroTexto 30"/>
          <p:cNvSpPr txBox="1"/>
          <p:nvPr/>
        </p:nvSpPr>
        <p:spPr>
          <a:xfrm>
            <a:off x="6635845" y="909041"/>
            <a:ext cx="2185796" cy="646331"/>
          </a:xfrm>
          <a:prstGeom prst="rect">
            <a:avLst/>
          </a:prstGeom>
          <a:noFill/>
        </p:spPr>
        <p:txBody>
          <a:bodyPr wrap="square" rtlCol="0">
            <a:spAutoFit/>
          </a:bodyPr>
          <a:lstStyle/>
          <a:p>
            <a:pPr algn="ctr"/>
            <a:r>
              <a:rPr lang="es-CO" sz="1800" b="1" dirty="0">
                <a:solidFill>
                  <a:srgbClr val="6DAEB7"/>
                </a:solidFill>
                <a:latin typeface="Helvetica" panose="020B0604020202020204" pitchFamily="34" charset="0"/>
                <a:cs typeface="Helvetica" panose="020B0604020202020204" pitchFamily="34" charset="0"/>
              </a:rPr>
              <a:t>La respuesta de la alcaldía </a:t>
            </a:r>
          </a:p>
        </p:txBody>
      </p:sp>
      <p:pic>
        <p:nvPicPr>
          <p:cNvPr id="5" name="Imagen 4"/>
          <p:cNvPicPr>
            <a:picLocks noChangeAspect="1"/>
          </p:cNvPicPr>
          <p:nvPr/>
        </p:nvPicPr>
        <p:blipFill rotWithShape="1">
          <a:blip r:embed="rId3"/>
          <a:srcRect t="5384" r="1229" b="10010"/>
          <a:stretch/>
        </p:blipFill>
        <p:spPr>
          <a:xfrm>
            <a:off x="269011" y="856136"/>
            <a:ext cx="8117549" cy="3909348"/>
          </a:xfrm>
          <a:prstGeom prst="rect">
            <a:avLst/>
          </a:prstGeom>
        </p:spPr>
      </p:pic>
      <p:sp>
        <p:nvSpPr>
          <p:cNvPr id="22" name="CuadroTexto 21"/>
          <p:cNvSpPr txBox="1"/>
          <p:nvPr/>
        </p:nvSpPr>
        <p:spPr>
          <a:xfrm>
            <a:off x="226468" y="183167"/>
            <a:ext cx="8202637" cy="488275"/>
          </a:xfrm>
          <a:prstGeom prst="rect">
            <a:avLst/>
          </a:prstGeom>
          <a:noFill/>
        </p:spPr>
        <p:txBody>
          <a:bodyPr wrap="square" rtlCol="0">
            <a:spAutoFit/>
          </a:bodyPr>
          <a:lstStyle/>
          <a:p>
            <a:pPr>
              <a:lnSpc>
                <a:spcPct val="70000"/>
              </a:lnSpc>
            </a:pPr>
            <a:r>
              <a:rPr lang="es-ES" sz="3600" dirty="0">
                <a:solidFill>
                  <a:schemeClr val="bg1"/>
                </a:solidFill>
                <a:latin typeface="Helvetica" panose="020B0604020202020204" pitchFamily="34" charset="0"/>
                <a:ea typeface="Bebas Neue" charset="0"/>
                <a:cs typeface="Helvetica" panose="020B0604020202020204" pitchFamily="34" charset="0"/>
              </a:rPr>
              <a:t>Uso de Datos: Periodismo de Datos </a:t>
            </a:r>
          </a:p>
        </p:txBody>
      </p:sp>
      <p:grpSp>
        <p:nvGrpSpPr>
          <p:cNvPr id="7" name="Grupo 6"/>
          <p:cNvGrpSpPr/>
          <p:nvPr/>
        </p:nvGrpSpPr>
        <p:grpSpPr>
          <a:xfrm>
            <a:off x="601167" y="1486274"/>
            <a:ext cx="8922720" cy="4766161"/>
            <a:chOff x="221280" y="1016427"/>
            <a:chExt cx="8922720" cy="4766161"/>
          </a:xfrm>
        </p:grpSpPr>
        <p:pic>
          <p:nvPicPr>
            <p:cNvPr id="17" name="Imagen 16"/>
            <p:cNvPicPr>
              <a:picLocks noChangeAspect="1"/>
            </p:cNvPicPr>
            <p:nvPr/>
          </p:nvPicPr>
          <p:blipFill rotWithShape="1">
            <a:blip r:embed="rId5"/>
            <a:srcRect l="22418" t="6318" r="23135" b="4686"/>
            <a:stretch/>
          </p:blipFill>
          <p:spPr>
            <a:xfrm>
              <a:off x="221280" y="1016427"/>
              <a:ext cx="5183947" cy="4766161"/>
            </a:xfrm>
            <a:prstGeom prst="rect">
              <a:avLst/>
            </a:prstGeom>
          </p:spPr>
        </p:pic>
        <p:sp>
          <p:nvSpPr>
            <p:cNvPr id="6" name="Rectángulo 5"/>
            <p:cNvSpPr/>
            <p:nvPr/>
          </p:nvSpPr>
          <p:spPr>
            <a:xfrm>
              <a:off x="5390147" y="1016427"/>
              <a:ext cx="3753853" cy="46985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12" name="Grupo 11"/>
          <p:cNvGrpSpPr/>
          <p:nvPr/>
        </p:nvGrpSpPr>
        <p:grpSpPr>
          <a:xfrm>
            <a:off x="931381" y="1496383"/>
            <a:ext cx="8917532" cy="4772110"/>
            <a:chOff x="2834114" y="3159180"/>
            <a:chExt cx="8917532" cy="4772110"/>
          </a:xfrm>
        </p:grpSpPr>
        <p:pic>
          <p:nvPicPr>
            <p:cNvPr id="19" name="Imagen 18"/>
            <p:cNvPicPr>
              <a:picLocks noChangeAspect="1"/>
            </p:cNvPicPr>
            <p:nvPr/>
          </p:nvPicPr>
          <p:blipFill rotWithShape="1">
            <a:blip r:embed="rId4"/>
            <a:srcRect l="28955" t="12207" r="29224" b="28315"/>
            <a:stretch/>
          </p:blipFill>
          <p:spPr>
            <a:xfrm>
              <a:off x="2834114" y="3159180"/>
              <a:ext cx="5929085" cy="4623387"/>
            </a:xfrm>
            <a:prstGeom prst="rect">
              <a:avLst/>
            </a:prstGeom>
          </p:spPr>
        </p:pic>
        <p:sp>
          <p:nvSpPr>
            <p:cNvPr id="9" name="Rectángulo 8"/>
            <p:cNvSpPr/>
            <p:nvPr/>
          </p:nvSpPr>
          <p:spPr>
            <a:xfrm>
              <a:off x="9900526" y="3159180"/>
              <a:ext cx="1851120" cy="47721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Tree>
    <p:extLst>
      <p:ext uri="{BB962C8B-B14F-4D97-AF65-F5344CB8AC3E}">
        <p14:creationId xmlns:p14="http://schemas.microsoft.com/office/powerpoint/2010/main" val="2510519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QZMsAWV2gnc"/>
          <p:cNvPicPr>
            <a:picLocks noRot="1" noChangeAspect="1"/>
          </p:cNvPicPr>
          <p:nvPr>
            <a:videoFile r:link="rId1"/>
          </p:nvPr>
        </p:nvPicPr>
        <p:blipFill>
          <a:blip r:embed="rId3"/>
          <a:stretch>
            <a:fillRect/>
          </a:stretch>
        </p:blipFill>
        <p:spPr>
          <a:xfrm>
            <a:off x="577812" y="717093"/>
            <a:ext cx="7639749" cy="4297359"/>
          </a:xfrm>
          <a:prstGeom prst="rect">
            <a:avLst/>
          </a:prstGeom>
        </p:spPr>
      </p:pic>
      <p:sp>
        <p:nvSpPr>
          <p:cNvPr id="6" name="CuadroTexto 5"/>
          <p:cNvSpPr txBox="1"/>
          <p:nvPr/>
        </p:nvSpPr>
        <p:spPr>
          <a:xfrm>
            <a:off x="226468" y="218830"/>
            <a:ext cx="8202637" cy="488275"/>
          </a:xfrm>
          <a:prstGeom prst="rect">
            <a:avLst/>
          </a:prstGeom>
          <a:noFill/>
        </p:spPr>
        <p:txBody>
          <a:bodyPr wrap="square" rtlCol="0">
            <a:spAutoFit/>
          </a:bodyPr>
          <a:lstStyle/>
          <a:p>
            <a:pPr>
              <a:lnSpc>
                <a:spcPct val="70000"/>
              </a:lnSpc>
            </a:pPr>
            <a:r>
              <a:rPr lang="es-ES" sz="3600" dirty="0">
                <a:solidFill>
                  <a:schemeClr val="bg1"/>
                </a:solidFill>
                <a:latin typeface="Helvetica" panose="020B0604020202020204" pitchFamily="34" charset="0"/>
                <a:ea typeface="Bebas Neue" charset="0"/>
                <a:cs typeface="Helvetica" panose="020B0604020202020204" pitchFamily="34" charset="0"/>
              </a:rPr>
              <a:t>Uso de Datos: Periodismo de Datos </a:t>
            </a:r>
          </a:p>
        </p:txBody>
      </p:sp>
    </p:spTree>
    <p:extLst>
      <p:ext uri="{BB962C8B-B14F-4D97-AF65-F5344CB8AC3E}">
        <p14:creationId xmlns:p14="http://schemas.microsoft.com/office/powerpoint/2010/main" val="7842590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36634" y="2409840"/>
            <a:ext cx="9280634" cy="954107"/>
          </a:xfrm>
          <a:prstGeom prst="rect">
            <a:avLst/>
          </a:prstGeom>
          <a:noFill/>
        </p:spPr>
        <p:txBody>
          <a:bodyPr wrap="square" rtlCol="0">
            <a:spAutoFit/>
          </a:bodyPr>
          <a:lstStyle>
            <a:defPPr>
              <a:defRPr lang="es-ES_tradnl"/>
            </a:defPPr>
            <a:lvl1pPr>
              <a:lnSpc>
                <a:spcPct val="70000"/>
              </a:lnSpc>
              <a:defRPr sz="3600">
                <a:solidFill>
                  <a:schemeClr val="bg1"/>
                </a:solidFill>
                <a:latin typeface="Helvetica" panose="020B0604020202020204" pitchFamily="34" charset="0"/>
                <a:ea typeface="Bebas Neue" charset="0"/>
                <a:cs typeface="Helvetica" panose="020B0604020202020204" pitchFamily="34" charset="0"/>
              </a:defRPr>
            </a:lvl1pPr>
          </a:lstStyle>
          <a:p>
            <a:pPr algn="ctr"/>
            <a:r>
              <a:rPr lang="es-ES" sz="4000" b="1" dirty="0">
                <a:solidFill>
                  <a:srgbClr val="7030A0"/>
                </a:solidFill>
                <a:effectLst>
                  <a:outerShdw blurRad="38100" dist="38100" dir="2700000" algn="tl">
                    <a:srgbClr val="000000">
                      <a:alpha val="43137"/>
                    </a:srgbClr>
                  </a:outerShdw>
                </a:effectLst>
              </a:rPr>
              <a:t>DATOS ABIERTOS Y TRANSPARENCIA</a:t>
            </a:r>
          </a:p>
        </p:txBody>
      </p:sp>
    </p:spTree>
    <p:extLst>
      <p:ext uri="{BB962C8B-B14F-4D97-AF65-F5344CB8AC3E}">
        <p14:creationId xmlns:p14="http://schemas.microsoft.com/office/powerpoint/2010/main" val="16629966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LFANTE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77461" y="896723"/>
            <a:ext cx="7157545" cy="4026340"/>
          </a:xfrm>
        </p:spPr>
      </p:pic>
      <p:sp>
        <p:nvSpPr>
          <p:cNvPr id="5" name="CuadroTexto 4"/>
          <p:cNvSpPr txBox="1"/>
          <p:nvPr/>
        </p:nvSpPr>
        <p:spPr>
          <a:xfrm>
            <a:off x="147638" y="103548"/>
            <a:ext cx="9093344" cy="488275"/>
          </a:xfrm>
          <a:prstGeom prst="rect">
            <a:avLst/>
          </a:prstGeom>
          <a:noFill/>
        </p:spPr>
        <p:txBody>
          <a:bodyPr wrap="square" rtlCol="0">
            <a:spAutoFit/>
          </a:bodyPr>
          <a:lstStyle>
            <a:defPPr>
              <a:defRPr lang="es-ES_tradnl"/>
            </a:defPPr>
            <a:lvl1pPr>
              <a:lnSpc>
                <a:spcPct val="70000"/>
              </a:lnSpc>
              <a:defRPr sz="3600">
                <a:solidFill>
                  <a:schemeClr val="bg1"/>
                </a:solidFill>
                <a:latin typeface="Helvetica" panose="020B0604020202020204" pitchFamily="34" charset="0"/>
                <a:ea typeface="Bebas Neue" charset="0"/>
                <a:cs typeface="Helvetica" panose="020B0604020202020204" pitchFamily="34" charset="0"/>
              </a:defRPr>
            </a:lvl1pPr>
          </a:lstStyle>
          <a:p>
            <a:r>
              <a:rPr lang="es-ES" dirty="0"/>
              <a:t>Datos Abiertos - Transparencia</a:t>
            </a:r>
          </a:p>
        </p:txBody>
      </p:sp>
    </p:spTree>
    <p:extLst>
      <p:ext uri="{BB962C8B-B14F-4D97-AF65-F5344CB8AC3E}">
        <p14:creationId xmlns:p14="http://schemas.microsoft.com/office/powerpoint/2010/main" val="227874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1"/>
            <a:ext cx="9144000" cy="5715001"/>
          </a:xfrm>
          <a:prstGeom prst="rect">
            <a:avLst/>
          </a:prstGeom>
        </p:spPr>
      </p:pic>
    </p:spTree>
    <p:extLst>
      <p:ext uri="{BB962C8B-B14F-4D97-AF65-F5344CB8AC3E}">
        <p14:creationId xmlns:p14="http://schemas.microsoft.com/office/powerpoint/2010/main" val="37578186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147638" y="103548"/>
            <a:ext cx="9093344" cy="488275"/>
          </a:xfrm>
          <a:prstGeom prst="rect">
            <a:avLst/>
          </a:prstGeom>
          <a:noFill/>
        </p:spPr>
        <p:txBody>
          <a:bodyPr wrap="square" rtlCol="0">
            <a:spAutoFit/>
          </a:bodyPr>
          <a:lstStyle>
            <a:defPPr>
              <a:defRPr lang="es-ES_tradnl"/>
            </a:defPPr>
            <a:lvl1pPr>
              <a:lnSpc>
                <a:spcPct val="70000"/>
              </a:lnSpc>
              <a:defRPr sz="3600">
                <a:solidFill>
                  <a:schemeClr val="bg1"/>
                </a:solidFill>
                <a:latin typeface="Helvetica" panose="020B0604020202020204" pitchFamily="34" charset="0"/>
                <a:ea typeface="Bebas Neue" charset="0"/>
                <a:cs typeface="Helvetica" panose="020B0604020202020204" pitchFamily="34" charset="0"/>
              </a:defRPr>
            </a:lvl1pPr>
          </a:lstStyle>
          <a:p>
            <a:r>
              <a:rPr lang="es-ES" dirty="0"/>
              <a:t>Transparencia -  App Elefantes Blancos	</a:t>
            </a:r>
          </a:p>
        </p:txBody>
      </p:sp>
      <p:sp>
        <p:nvSpPr>
          <p:cNvPr id="3" name="Rectángulo 2"/>
          <p:cNvSpPr/>
          <p:nvPr/>
        </p:nvSpPr>
        <p:spPr>
          <a:xfrm>
            <a:off x="4952722" y="1007364"/>
            <a:ext cx="3791227" cy="3046988"/>
          </a:xfrm>
          <a:prstGeom prst="rect">
            <a:avLst/>
          </a:prstGeom>
        </p:spPr>
        <p:txBody>
          <a:bodyPr wrap="square">
            <a:spAutoFit/>
          </a:bodyPr>
          <a:lstStyle/>
          <a:p>
            <a:r>
              <a:rPr lang="es-CO" sz="3600" b="1">
                <a:solidFill>
                  <a:srgbClr val="715292"/>
                </a:solidFill>
                <a:latin typeface="Tahoma" charset="0"/>
                <a:ea typeface="Tahoma" charset="0"/>
                <a:cs typeface="Tahoma" charset="0"/>
              </a:rPr>
              <a:t>60</a:t>
            </a:r>
            <a:r>
              <a:rPr lang="es-CO" sz="2400">
                <a:solidFill>
                  <a:srgbClr val="715292"/>
                </a:solidFill>
                <a:latin typeface="Tahoma" charset="0"/>
                <a:ea typeface="Tahoma" charset="0"/>
                <a:cs typeface="Tahoma" charset="0"/>
              </a:rPr>
              <a:t> </a:t>
            </a:r>
            <a:r>
              <a:rPr lang="es-CO" sz="2000">
                <a:solidFill>
                  <a:schemeClr val="bg2">
                    <a:lumMod val="25000"/>
                  </a:schemeClr>
                </a:solidFill>
                <a:latin typeface="Tahoma" charset="0"/>
                <a:ea typeface="Tahoma" charset="0"/>
                <a:cs typeface="Tahoma" charset="0"/>
              </a:rPr>
              <a:t>elefantes blancos detectados en el país </a:t>
            </a:r>
          </a:p>
          <a:p>
            <a:r>
              <a:rPr lang="es-CO" sz="4000" b="1">
                <a:solidFill>
                  <a:srgbClr val="715292"/>
                </a:solidFill>
                <a:latin typeface="Tahoma" charset="0"/>
                <a:ea typeface="Tahoma" charset="0"/>
                <a:cs typeface="Tahoma" charset="0"/>
              </a:rPr>
              <a:t>27 </a:t>
            </a:r>
            <a:r>
              <a:rPr lang="es-CO" sz="2000">
                <a:solidFill>
                  <a:schemeClr val="bg2">
                    <a:lumMod val="25000"/>
                  </a:schemeClr>
                </a:solidFill>
                <a:latin typeface="Tahoma" charset="0"/>
                <a:ea typeface="Tahoma" charset="0"/>
                <a:cs typeface="Tahoma" charset="0"/>
              </a:rPr>
              <a:t>Investigaciones en marcha</a:t>
            </a:r>
          </a:p>
          <a:p>
            <a:r>
              <a:rPr lang="es-CO" sz="4000" b="1">
                <a:solidFill>
                  <a:srgbClr val="715292"/>
                </a:solidFill>
                <a:latin typeface="Tahoma" charset="0"/>
                <a:ea typeface="Tahoma" charset="0"/>
                <a:cs typeface="Tahoma" charset="0"/>
              </a:rPr>
              <a:t>29 </a:t>
            </a:r>
            <a:r>
              <a:rPr lang="es-CO" sz="2000">
                <a:solidFill>
                  <a:schemeClr val="bg2">
                    <a:lumMod val="25000"/>
                  </a:schemeClr>
                </a:solidFill>
                <a:latin typeface="Tahoma" charset="0"/>
                <a:ea typeface="Tahoma" charset="0"/>
                <a:cs typeface="Tahoma" charset="0"/>
              </a:rPr>
              <a:t>obras reanudadas</a:t>
            </a:r>
          </a:p>
          <a:p>
            <a:r>
              <a:rPr lang="es-CO" sz="3600" b="1">
                <a:solidFill>
                  <a:srgbClr val="715292"/>
                </a:solidFill>
                <a:latin typeface="Tahoma" charset="0"/>
                <a:ea typeface="Tahoma" charset="0"/>
                <a:cs typeface="Tahoma" charset="0"/>
              </a:rPr>
              <a:t>4</a:t>
            </a:r>
            <a:r>
              <a:rPr lang="es-CO" sz="2000">
                <a:solidFill>
                  <a:schemeClr val="bg2">
                    <a:lumMod val="25000"/>
                  </a:schemeClr>
                </a:solidFill>
                <a:latin typeface="Tahoma" charset="0"/>
                <a:ea typeface="Tahoma" charset="0"/>
                <a:cs typeface="Tahoma" charset="0"/>
              </a:rPr>
              <a:t> obras terminadas</a:t>
            </a:r>
          </a:p>
        </p:txBody>
      </p:sp>
      <p:grpSp>
        <p:nvGrpSpPr>
          <p:cNvPr id="5" name="Agrupar 4"/>
          <p:cNvGrpSpPr/>
          <p:nvPr/>
        </p:nvGrpSpPr>
        <p:grpSpPr>
          <a:xfrm>
            <a:off x="518401" y="874086"/>
            <a:ext cx="1939433" cy="3795819"/>
            <a:chOff x="-527001" y="1036863"/>
            <a:chExt cx="1939433" cy="3795819"/>
          </a:xfrm>
        </p:grpSpPr>
        <p:grpSp>
          <p:nvGrpSpPr>
            <p:cNvPr id="6" name="Agrupar 5"/>
            <p:cNvGrpSpPr/>
            <p:nvPr/>
          </p:nvGrpSpPr>
          <p:grpSpPr>
            <a:xfrm>
              <a:off x="-527001" y="1036863"/>
              <a:ext cx="1939433" cy="3795819"/>
              <a:chOff x="214361" y="999053"/>
              <a:chExt cx="1939433" cy="3795819"/>
            </a:xfrm>
          </p:grpSpPr>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61" y="999053"/>
                <a:ext cx="1939433" cy="3795819"/>
              </a:xfrm>
              <a:prstGeom prst="rect">
                <a:avLst/>
              </a:prstGeom>
            </p:spPr>
          </p:pic>
          <p:pic>
            <p:nvPicPr>
              <p:cNvPr id="9" name="Imagen 8"/>
              <p:cNvPicPr>
                <a:picLocks noChangeAspect="1"/>
              </p:cNvPicPr>
              <p:nvPr/>
            </p:nvPicPr>
            <p:blipFill rotWithShape="1">
              <a:blip r:embed="rId4"/>
              <a:srcRect t="34263" b="19472"/>
              <a:stretch/>
            </p:blipFill>
            <p:spPr>
              <a:xfrm>
                <a:off x="395428" y="3332516"/>
                <a:ext cx="1559373" cy="1076600"/>
              </a:xfrm>
              <a:prstGeom prst="rect">
                <a:avLst/>
              </a:prstGeom>
            </p:spPr>
          </p:pic>
        </p:grpSp>
        <p:pic>
          <p:nvPicPr>
            <p:cNvPr id="10" name="Imagen 9"/>
            <p:cNvPicPr>
              <a:picLocks noChangeAspect="1"/>
            </p:cNvPicPr>
            <p:nvPr/>
          </p:nvPicPr>
          <p:blipFill rotWithShape="1">
            <a:blip r:embed="rId5"/>
            <a:srcRect l="24537" t="26889" r="63684" b="37778"/>
            <a:stretch/>
          </p:blipFill>
          <p:spPr>
            <a:xfrm>
              <a:off x="-425345" y="1489588"/>
              <a:ext cx="1735853" cy="2945041"/>
            </a:xfrm>
            <a:prstGeom prst="rect">
              <a:avLst/>
            </a:prstGeom>
            <a:ln>
              <a:solidFill>
                <a:schemeClr val="bg1"/>
              </a:solidFill>
            </a:ln>
          </p:spPr>
          <p:style>
            <a:lnRef idx="2">
              <a:schemeClr val="accent3"/>
            </a:lnRef>
            <a:fillRef idx="1">
              <a:schemeClr val="lt1"/>
            </a:fillRef>
            <a:effectRef idx="0">
              <a:schemeClr val="accent3"/>
            </a:effectRef>
            <a:fontRef idx="minor">
              <a:schemeClr val="dk1"/>
            </a:fontRef>
          </p:style>
        </p:pic>
      </p:grpSp>
      <p:pic>
        <p:nvPicPr>
          <p:cNvPr id="12" name="Imagen 11"/>
          <p:cNvPicPr>
            <a:picLocks noChangeAspect="1"/>
          </p:cNvPicPr>
          <p:nvPr/>
        </p:nvPicPr>
        <p:blipFill>
          <a:blip r:embed="rId6"/>
          <a:stretch>
            <a:fillRect/>
          </a:stretch>
        </p:blipFill>
        <p:spPr>
          <a:xfrm>
            <a:off x="1920614" y="3309506"/>
            <a:ext cx="2833115" cy="1573953"/>
          </a:xfrm>
          <a:prstGeom prst="rect">
            <a:avLst/>
          </a:prstGeom>
        </p:spPr>
      </p:pic>
    </p:spTree>
    <p:extLst>
      <p:ext uri="{BB962C8B-B14F-4D97-AF65-F5344CB8AC3E}">
        <p14:creationId xmlns:p14="http://schemas.microsoft.com/office/powerpoint/2010/main" val="32850608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59909" y="2218686"/>
            <a:ext cx="1732763" cy="894628"/>
          </a:xfrm>
        </p:spPr>
        <p:txBody>
          <a:bodyPr>
            <a:normAutofit fontScale="92500" lnSpcReduction="20000"/>
          </a:bodyPr>
          <a:lstStyle/>
          <a:p>
            <a:pPr marL="0" indent="0">
              <a:buNone/>
            </a:pPr>
            <a:r>
              <a:rPr lang="es-CO" sz="1600" b="1"/>
              <a:t>Alcantarillado de Aguas Lluvias (Jamundí, Cali)</a:t>
            </a:r>
          </a:p>
          <a:p>
            <a:pPr marL="0" indent="0">
              <a:buNone/>
            </a:pPr>
            <a:r>
              <a:rPr lang="es-CO"/>
              <a:t> </a:t>
            </a:r>
          </a:p>
        </p:txBody>
      </p:sp>
      <p:sp>
        <p:nvSpPr>
          <p:cNvPr id="5" name="Rectángulo 4"/>
          <p:cNvSpPr/>
          <p:nvPr/>
        </p:nvSpPr>
        <p:spPr>
          <a:xfrm>
            <a:off x="4618183" y="2276598"/>
            <a:ext cx="1833563" cy="830997"/>
          </a:xfrm>
          <a:prstGeom prst="rect">
            <a:avLst/>
          </a:prstGeom>
        </p:spPr>
        <p:txBody>
          <a:bodyPr wrap="square">
            <a:spAutoFit/>
          </a:bodyPr>
          <a:lstStyle/>
          <a:p>
            <a:r>
              <a:rPr lang="es-CO" sz="1600" b="1"/>
              <a:t>Salón Comunal Santa Cecilia (Bogotá)</a:t>
            </a:r>
          </a:p>
        </p:txBody>
      </p:sp>
      <p:sp>
        <p:nvSpPr>
          <p:cNvPr id="6" name="Rectángulo 5"/>
          <p:cNvSpPr/>
          <p:nvPr/>
        </p:nvSpPr>
        <p:spPr>
          <a:xfrm>
            <a:off x="6844379" y="2302052"/>
            <a:ext cx="1700907" cy="830997"/>
          </a:xfrm>
          <a:prstGeom prst="rect">
            <a:avLst/>
          </a:prstGeom>
        </p:spPr>
        <p:txBody>
          <a:bodyPr wrap="square">
            <a:spAutoFit/>
          </a:bodyPr>
          <a:lstStyle/>
          <a:p>
            <a:r>
              <a:rPr lang="es-CO" sz="1600" b="1"/>
              <a:t>Palacio de Justicia</a:t>
            </a:r>
          </a:p>
          <a:p>
            <a:r>
              <a:rPr lang="es-CO" sz="1600" b="1"/>
              <a:t>(Cali, Valle)</a:t>
            </a:r>
            <a:r>
              <a:rPr lang="es-CO" sz="1600"/>
              <a:t> </a:t>
            </a:r>
          </a:p>
          <a:p>
            <a:endParaRPr lang="es-CO" sz="1600">
              <a:solidFill>
                <a:srgbClr val="000000"/>
              </a:solidFill>
              <a:latin typeface="Arial" panose="020B0604020202020204" pitchFamily="34" charset="0"/>
            </a:endParaRPr>
          </a:p>
        </p:txBody>
      </p:sp>
      <p:sp>
        <p:nvSpPr>
          <p:cNvPr id="7" name="CuadroTexto 6"/>
          <p:cNvSpPr txBox="1"/>
          <p:nvPr/>
        </p:nvSpPr>
        <p:spPr>
          <a:xfrm>
            <a:off x="147638" y="211882"/>
            <a:ext cx="9093344" cy="488275"/>
          </a:xfrm>
          <a:prstGeom prst="rect">
            <a:avLst/>
          </a:prstGeom>
          <a:noFill/>
        </p:spPr>
        <p:txBody>
          <a:bodyPr wrap="square" rtlCol="0">
            <a:spAutoFit/>
          </a:bodyPr>
          <a:lstStyle>
            <a:defPPr>
              <a:defRPr lang="es-ES_tradnl"/>
            </a:defPPr>
            <a:lvl1pPr>
              <a:lnSpc>
                <a:spcPct val="70000"/>
              </a:lnSpc>
              <a:defRPr sz="3600">
                <a:solidFill>
                  <a:schemeClr val="bg1"/>
                </a:solidFill>
                <a:latin typeface="Helvetica" panose="020B0604020202020204" pitchFamily="34" charset="0"/>
                <a:ea typeface="Bebas Neue" charset="0"/>
                <a:cs typeface="Helvetica" panose="020B0604020202020204" pitchFamily="34" charset="0"/>
              </a:defRPr>
            </a:lvl1pPr>
          </a:lstStyle>
          <a:p>
            <a:r>
              <a:rPr lang="es-ES" dirty="0"/>
              <a:t>Resultados App Elefantes Blancos 	</a:t>
            </a:r>
          </a:p>
        </p:txBody>
      </p:sp>
      <p:pic>
        <p:nvPicPr>
          <p:cNvPr id="8" name="Imagen 7"/>
          <p:cNvPicPr>
            <a:picLocks noChangeAspect="1"/>
          </p:cNvPicPr>
          <p:nvPr/>
        </p:nvPicPr>
        <p:blipFill rotWithShape="1">
          <a:blip r:embed="rId3"/>
          <a:srcRect r="17538"/>
          <a:stretch/>
        </p:blipFill>
        <p:spPr>
          <a:xfrm>
            <a:off x="359910" y="1029210"/>
            <a:ext cx="1647198" cy="1122344"/>
          </a:xfrm>
          <a:prstGeom prst="rect">
            <a:avLst/>
          </a:prstGeom>
        </p:spPr>
      </p:pic>
      <p:pic>
        <p:nvPicPr>
          <p:cNvPr id="9" name="Imagen 8"/>
          <p:cNvPicPr>
            <a:picLocks noChangeAspect="1"/>
          </p:cNvPicPr>
          <p:nvPr/>
        </p:nvPicPr>
        <p:blipFill>
          <a:blip r:embed="rId4"/>
          <a:stretch>
            <a:fillRect/>
          </a:stretch>
        </p:blipFill>
        <p:spPr>
          <a:xfrm>
            <a:off x="2501100" y="992636"/>
            <a:ext cx="1624586" cy="1158918"/>
          </a:xfrm>
          <a:prstGeom prst="rect">
            <a:avLst/>
          </a:prstGeom>
        </p:spPr>
      </p:pic>
      <p:pic>
        <p:nvPicPr>
          <p:cNvPr id="10" name="Imagen 9"/>
          <p:cNvPicPr>
            <a:picLocks noChangeAspect="1"/>
          </p:cNvPicPr>
          <p:nvPr/>
        </p:nvPicPr>
        <p:blipFill>
          <a:blip r:embed="rId5"/>
          <a:stretch>
            <a:fillRect/>
          </a:stretch>
        </p:blipFill>
        <p:spPr>
          <a:xfrm>
            <a:off x="6983185" y="947037"/>
            <a:ext cx="947057" cy="1250115"/>
          </a:xfrm>
          <a:prstGeom prst="rect">
            <a:avLst/>
          </a:prstGeom>
        </p:spPr>
      </p:pic>
      <p:sp>
        <p:nvSpPr>
          <p:cNvPr id="11" name="Rectángulo 10"/>
          <p:cNvSpPr/>
          <p:nvPr/>
        </p:nvSpPr>
        <p:spPr>
          <a:xfrm>
            <a:off x="2473624" y="2302051"/>
            <a:ext cx="1845244" cy="1077218"/>
          </a:xfrm>
          <a:prstGeom prst="rect">
            <a:avLst/>
          </a:prstGeom>
        </p:spPr>
        <p:txBody>
          <a:bodyPr wrap="square">
            <a:spAutoFit/>
          </a:bodyPr>
          <a:lstStyle/>
          <a:p>
            <a:r>
              <a:rPr lang="es-CO" sz="1600" b="1"/>
              <a:t>Hospital Hernando </a:t>
            </a:r>
            <a:r>
              <a:rPr lang="es-CO" sz="1600" b="1" err="1"/>
              <a:t>Moncaleano</a:t>
            </a:r>
            <a:r>
              <a:rPr lang="es-CO" sz="1600" b="1"/>
              <a:t> (Neiva, Huila)</a:t>
            </a:r>
          </a:p>
          <a:p>
            <a:endParaRPr lang="es-CO" sz="1600"/>
          </a:p>
        </p:txBody>
      </p:sp>
      <p:pic>
        <p:nvPicPr>
          <p:cNvPr id="12" name="Imagen 11"/>
          <p:cNvPicPr>
            <a:picLocks noChangeAspect="1"/>
          </p:cNvPicPr>
          <p:nvPr/>
        </p:nvPicPr>
        <p:blipFill rotWithShape="1">
          <a:blip r:embed="rId6"/>
          <a:srcRect r="4308"/>
          <a:stretch/>
        </p:blipFill>
        <p:spPr>
          <a:xfrm>
            <a:off x="4694310" y="992636"/>
            <a:ext cx="1647198" cy="1004126"/>
          </a:xfrm>
          <a:prstGeom prst="rect">
            <a:avLst/>
          </a:prstGeom>
        </p:spPr>
      </p:pic>
      <p:sp>
        <p:nvSpPr>
          <p:cNvPr id="13" name="Rectángulo 12"/>
          <p:cNvSpPr/>
          <p:nvPr/>
        </p:nvSpPr>
        <p:spPr>
          <a:xfrm>
            <a:off x="171297" y="3180446"/>
            <a:ext cx="2188174" cy="738664"/>
          </a:xfrm>
          <a:prstGeom prst="rect">
            <a:avLst/>
          </a:prstGeom>
        </p:spPr>
        <p:txBody>
          <a:bodyPr wrap="square">
            <a:spAutoFit/>
          </a:bodyPr>
          <a:lstStyle/>
          <a:p>
            <a:r>
              <a:rPr lang="es-CO" sz="1400">
                <a:solidFill>
                  <a:schemeClr val="bg2">
                    <a:lumMod val="25000"/>
                  </a:schemeClr>
                </a:solidFill>
                <a:latin typeface="Tahoma" charset="0"/>
                <a:ea typeface="Tahoma" charset="0"/>
                <a:cs typeface="Tahoma" charset="0"/>
              </a:rPr>
              <a:t>Se evitó la pérdida de</a:t>
            </a:r>
            <a:endParaRPr lang="es-CO"/>
          </a:p>
          <a:p>
            <a:r>
              <a:rPr lang="es-CO" sz="2800" b="1">
                <a:solidFill>
                  <a:srgbClr val="715292"/>
                </a:solidFill>
                <a:latin typeface="Tahoma" charset="0"/>
                <a:ea typeface="Tahoma" charset="0"/>
                <a:cs typeface="Tahoma" charset="0"/>
              </a:rPr>
              <a:t>US$40.000</a:t>
            </a:r>
            <a:endParaRPr lang="es-CO"/>
          </a:p>
        </p:txBody>
      </p:sp>
      <p:sp>
        <p:nvSpPr>
          <p:cNvPr id="14" name="Rectángulo 13"/>
          <p:cNvSpPr/>
          <p:nvPr/>
        </p:nvSpPr>
        <p:spPr>
          <a:xfrm>
            <a:off x="2351200" y="3733213"/>
            <a:ext cx="2188174" cy="1261884"/>
          </a:xfrm>
          <a:prstGeom prst="rect">
            <a:avLst/>
          </a:prstGeom>
        </p:spPr>
        <p:txBody>
          <a:bodyPr wrap="square">
            <a:spAutoFit/>
          </a:bodyPr>
          <a:lstStyle/>
          <a:p>
            <a:r>
              <a:rPr lang="es-CO" sz="2800" b="1">
                <a:solidFill>
                  <a:srgbClr val="715292"/>
                </a:solidFill>
                <a:latin typeface="Tahoma" charset="0"/>
                <a:ea typeface="Tahoma" charset="0"/>
                <a:cs typeface="Tahoma" charset="0"/>
              </a:rPr>
              <a:t>80.000</a:t>
            </a:r>
          </a:p>
          <a:p>
            <a:r>
              <a:rPr lang="es-CO" sz="1600">
                <a:solidFill>
                  <a:schemeClr val="bg2">
                    <a:lumMod val="25000"/>
                  </a:schemeClr>
                </a:solidFill>
                <a:latin typeface="Tahoma" charset="0"/>
                <a:ea typeface="Tahoma" charset="0"/>
                <a:cs typeface="Tahoma" charset="0"/>
              </a:rPr>
              <a:t>Niños y niñas tienen mejores servicios de salud</a:t>
            </a:r>
            <a:endParaRPr lang="es-CO"/>
          </a:p>
        </p:txBody>
      </p:sp>
      <p:sp>
        <p:nvSpPr>
          <p:cNvPr id="15" name="Rectángulo 14"/>
          <p:cNvSpPr/>
          <p:nvPr/>
        </p:nvSpPr>
        <p:spPr>
          <a:xfrm>
            <a:off x="4551928" y="3212495"/>
            <a:ext cx="2188174" cy="1046440"/>
          </a:xfrm>
          <a:prstGeom prst="rect">
            <a:avLst/>
          </a:prstGeom>
        </p:spPr>
        <p:txBody>
          <a:bodyPr wrap="square">
            <a:spAutoFit/>
          </a:bodyPr>
          <a:lstStyle/>
          <a:p>
            <a:r>
              <a:rPr lang="es-CO" sz="2800" b="1">
                <a:solidFill>
                  <a:srgbClr val="715292"/>
                </a:solidFill>
                <a:latin typeface="Tahoma" charset="0"/>
                <a:ea typeface="Tahoma" charset="0"/>
                <a:cs typeface="Tahoma" charset="0"/>
              </a:rPr>
              <a:t>50.000</a:t>
            </a:r>
          </a:p>
          <a:p>
            <a:r>
              <a:rPr lang="es-CO" sz="1800">
                <a:solidFill>
                  <a:srgbClr val="715292"/>
                </a:solidFill>
                <a:latin typeface="Tahoma" charset="0"/>
                <a:ea typeface="Tahoma" charset="0"/>
                <a:cs typeface="Tahoma" charset="0"/>
              </a:rPr>
              <a:t> </a:t>
            </a:r>
            <a:r>
              <a:rPr lang="es-CO" sz="1600">
                <a:solidFill>
                  <a:schemeClr val="bg2">
                    <a:lumMod val="25000"/>
                  </a:schemeClr>
                </a:solidFill>
                <a:latin typeface="Tahoma" charset="0"/>
                <a:ea typeface="Tahoma" charset="0"/>
                <a:cs typeface="Tahoma" charset="0"/>
              </a:rPr>
              <a:t>habitantes se han beneficiado</a:t>
            </a:r>
            <a:endParaRPr lang="es-CO"/>
          </a:p>
        </p:txBody>
      </p:sp>
      <p:sp>
        <p:nvSpPr>
          <p:cNvPr id="16" name="Rectángulo 15"/>
          <p:cNvSpPr/>
          <p:nvPr/>
        </p:nvSpPr>
        <p:spPr>
          <a:xfrm>
            <a:off x="6840290" y="3145832"/>
            <a:ext cx="2179903" cy="1569660"/>
          </a:xfrm>
          <a:prstGeom prst="rect">
            <a:avLst/>
          </a:prstGeom>
        </p:spPr>
        <p:txBody>
          <a:bodyPr wrap="square">
            <a:spAutoFit/>
          </a:bodyPr>
          <a:lstStyle/>
          <a:p>
            <a:r>
              <a:rPr lang="es-CO" sz="1600">
                <a:solidFill>
                  <a:schemeClr val="bg2">
                    <a:lumMod val="25000"/>
                  </a:schemeClr>
                </a:solidFill>
                <a:latin typeface="Tahoma" charset="0"/>
                <a:ea typeface="Tahoma" charset="0"/>
                <a:cs typeface="Tahoma" charset="0"/>
              </a:rPr>
              <a:t>Se mejoró el acceso a la justicia </a:t>
            </a:r>
          </a:p>
          <a:p>
            <a:endParaRPr lang="es-CO" sz="1600">
              <a:solidFill>
                <a:schemeClr val="bg2">
                  <a:lumMod val="25000"/>
                </a:schemeClr>
              </a:solidFill>
              <a:latin typeface="Tahoma" charset="0"/>
              <a:ea typeface="Tahoma" charset="0"/>
              <a:cs typeface="Tahoma" charset="0"/>
            </a:endParaRPr>
          </a:p>
          <a:p>
            <a:r>
              <a:rPr lang="es-CO" sz="1600" b="1">
                <a:solidFill>
                  <a:srgbClr val="715292"/>
                </a:solidFill>
                <a:latin typeface="Tahoma" charset="0"/>
                <a:ea typeface="Tahoma" charset="0"/>
                <a:cs typeface="Tahoma" charset="0"/>
              </a:rPr>
              <a:t>140 </a:t>
            </a:r>
            <a:r>
              <a:rPr lang="es-CO" sz="1600">
                <a:solidFill>
                  <a:schemeClr val="bg2">
                    <a:lumMod val="25000"/>
                  </a:schemeClr>
                </a:solidFill>
                <a:latin typeface="Tahoma" charset="0"/>
                <a:ea typeface="Tahoma" charset="0"/>
                <a:cs typeface="Tahoma" charset="0"/>
              </a:rPr>
              <a:t>juzgados </a:t>
            </a:r>
          </a:p>
          <a:p>
            <a:r>
              <a:rPr lang="es-CO" sz="1600" b="1">
                <a:solidFill>
                  <a:srgbClr val="715292"/>
                </a:solidFill>
                <a:latin typeface="Tahoma" charset="0"/>
                <a:ea typeface="Tahoma" charset="0"/>
                <a:cs typeface="Tahoma" charset="0"/>
              </a:rPr>
              <a:t>3</a:t>
            </a:r>
            <a:r>
              <a:rPr lang="es-CO" sz="1600">
                <a:solidFill>
                  <a:schemeClr val="bg2">
                    <a:lumMod val="25000"/>
                  </a:schemeClr>
                </a:solidFill>
                <a:latin typeface="Tahoma" charset="0"/>
                <a:ea typeface="Tahoma" charset="0"/>
                <a:cs typeface="Tahoma" charset="0"/>
              </a:rPr>
              <a:t> centros de servicios judiciales</a:t>
            </a:r>
          </a:p>
        </p:txBody>
      </p:sp>
      <p:grpSp>
        <p:nvGrpSpPr>
          <p:cNvPr id="17" name="Agrupar 4"/>
          <p:cNvGrpSpPr/>
          <p:nvPr/>
        </p:nvGrpSpPr>
        <p:grpSpPr>
          <a:xfrm>
            <a:off x="660832" y="3986242"/>
            <a:ext cx="873677" cy="1573730"/>
            <a:chOff x="-527001" y="1036863"/>
            <a:chExt cx="1939433" cy="3795819"/>
          </a:xfrm>
        </p:grpSpPr>
        <p:grpSp>
          <p:nvGrpSpPr>
            <p:cNvPr id="18" name="Agrupar 5"/>
            <p:cNvGrpSpPr/>
            <p:nvPr/>
          </p:nvGrpSpPr>
          <p:grpSpPr>
            <a:xfrm>
              <a:off x="-527001" y="1036863"/>
              <a:ext cx="1939433" cy="3795819"/>
              <a:chOff x="214361" y="999053"/>
              <a:chExt cx="1939433" cy="3795819"/>
            </a:xfrm>
          </p:grpSpPr>
          <p:pic>
            <p:nvPicPr>
              <p:cNvPr id="20" name="Imagen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4361" y="999053"/>
                <a:ext cx="1939433" cy="3795819"/>
              </a:xfrm>
              <a:prstGeom prst="rect">
                <a:avLst/>
              </a:prstGeom>
            </p:spPr>
          </p:pic>
          <p:pic>
            <p:nvPicPr>
              <p:cNvPr id="21" name="Imagen 20"/>
              <p:cNvPicPr>
                <a:picLocks noChangeAspect="1"/>
              </p:cNvPicPr>
              <p:nvPr/>
            </p:nvPicPr>
            <p:blipFill rotWithShape="1">
              <a:blip r:embed="rId8"/>
              <a:srcRect t="34263" b="19472"/>
              <a:stretch/>
            </p:blipFill>
            <p:spPr>
              <a:xfrm>
                <a:off x="395428" y="3332516"/>
                <a:ext cx="1559373" cy="1076600"/>
              </a:xfrm>
              <a:prstGeom prst="rect">
                <a:avLst/>
              </a:prstGeom>
            </p:spPr>
          </p:pic>
        </p:grpSp>
        <p:pic>
          <p:nvPicPr>
            <p:cNvPr id="19" name="Imagen 18"/>
            <p:cNvPicPr>
              <a:picLocks noChangeAspect="1"/>
            </p:cNvPicPr>
            <p:nvPr/>
          </p:nvPicPr>
          <p:blipFill rotWithShape="1">
            <a:blip r:embed="rId9"/>
            <a:srcRect l="24537" t="26889" r="63684" b="37778"/>
            <a:stretch/>
          </p:blipFill>
          <p:spPr>
            <a:xfrm>
              <a:off x="-425345" y="1489588"/>
              <a:ext cx="1735853" cy="2945041"/>
            </a:xfrm>
            <a:prstGeom prst="rect">
              <a:avLst/>
            </a:prstGeom>
            <a:ln>
              <a:solidFill>
                <a:schemeClr val="bg1"/>
              </a:solidFill>
            </a:ln>
          </p:spPr>
          <p:style>
            <a:lnRef idx="2">
              <a:schemeClr val="accent3"/>
            </a:lnRef>
            <a:fillRef idx="1">
              <a:schemeClr val="lt1"/>
            </a:fillRef>
            <a:effectRef idx="0">
              <a:schemeClr val="accent3"/>
            </a:effectRef>
            <a:fontRef idx="minor">
              <a:schemeClr val="dk1"/>
            </a:fontRef>
          </p:style>
        </p:pic>
      </p:grpSp>
    </p:spTree>
    <p:extLst>
      <p:ext uri="{BB962C8B-B14F-4D97-AF65-F5344CB8AC3E}">
        <p14:creationId xmlns:p14="http://schemas.microsoft.com/office/powerpoint/2010/main" val="33635687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36634" y="2409840"/>
            <a:ext cx="9280634" cy="532262"/>
          </a:xfrm>
          <a:prstGeom prst="rect">
            <a:avLst/>
          </a:prstGeom>
          <a:noFill/>
        </p:spPr>
        <p:txBody>
          <a:bodyPr wrap="square" rtlCol="0">
            <a:spAutoFit/>
          </a:bodyPr>
          <a:lstStyle>
            <a:defPPr>
              <a:defRPr lang="es-ES_tradnl"/>
            </a:defPPr>
            <a:lvl1pPr>
              <a:lnSpc>
                <a:spcPct val="70000"/>
              </a:lnSpc>
              <a:defRPr sz="3600">
                <a:solidFill>
                  <a:schemeClr val="bg1"/>
                </a:solidFill>
                <a:latin typeface="Helvetica" panose="020B0604020202020204" pitchFamily="34" charset="0"/>
                <a:ea typeface="Bebas Neue" charset="0"/>
                <a:cs typeface="Helvetica" panose="020B0604020202020204" pitchFamily="34" charset="0"/>
              </a:defRPr>
            </a:lvl1pPr>
          </a:lstStyle>
          <a:p>
            <a:pPr algn="ctr"/>
            <a:r>
              <a:rPr lang="es-ES" sz="4000" b="1" dirty="0">
                <a:solidFill>
                  <a:srgbClr val="7030A0"/>
                </a:solidFill>
                <a:effectLst>
                  <a:outerShdw blurRad="38100" dist="38100" dir="2700000" algn="tl">
                    <a:srgbClr val="000000">
                      <a:alpha val="43137"/>
                    </a:srgbClr>
                  </a:outerShdw>
                </a:effectLst>
              </a:rPr>
              <a:t>DATOS ABIERTOS Y SALUD</a:t>
            </a:r>
          </a:p>
        </p:txBody>
      </p:sp>
    </p:spTree>
    <p:extLst>
      <p:ext uri="{BB962C8B-B14F-4D97-AF65-F5344CB8AC3E}">
        <p14:creationId xmlns:p14="http://schemas.microsoft.com/office/powerpoint/2010/main" val="5077062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DATOS 02-restaurante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93987" y="838241"/>
            <a:ext cx="7833210" cy="4406422"/>
          </a:xfrm>
        </p:spPr>
      </p:pic>
      <p:sp>
        <p:nvSpPr>
          <p:cNvPr id="5" name="Rectángulo 4"/>
          <p:cNvSpPr/>
          <p:nvPr/>
        </p:nvSpPr>
        <p:spPr>
          <a:xfrm>
            <a:off x="0" y="196696"/>
            <a:ext cx="8875058" cy="444289"/>
          </a:xfrm>
          <a:prstGeom prst="rect">
            <a:avLst/>
          </a:prstGeom>
        </p:spPr>
        <p:txBody>
          <a:bodyPr wrap="square">
            <a:spAutoFit/>
          </a:bodyPr>
          <a:lstStyle/>
          <a:p>
            <a:pPr>
              <a:lnSpc>
                <a:spcPct val="70000"/>
              </a:lnSpc>
            </a:pPr>
            <a:r>
              <a:rPr lang="es-ES" sz="3200" dirty="0">
                <a:solidFill>
                  <a:schemeClr val="bg1"/>
                </a:solidFill>
                <a:latin typeface="Helvetica" charset="0"/>
                <a:ea typeface="Helvetica" charset="0"/>
                <a:cs typeface="Helvetica" charset="0"/>
              </a:rPr>
              <a:t> Datos Abiertos – Salud pública Restaurantes</a:t>
            </a:r>
          </a:p>
        </p:txBody>
      </p:sp>
    </p:spTree>
    <p:extLst>
      <p:ext uri="{BB962C8B-B14F-4D97-AF65-F5344CB8AC3E}">
        <p14:creationId xmlns:p14="http://schemas.microsoft.com/office/powerpoint/2010/main" val="967483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VIM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51338" y="824405"/>
            <a:ext cx="7252138" cy="4079328"/>
          </a:xfrm>
          <a:prstGeom prst="rect">
            <a:avLst/>
          </a:prstGeom>
        </p:spPr>
      </p:pic>
      <p:sp>
        <p:nvSpPr>
          <p:cNvPr id="5" name="Rectángulo 4"/>
          <p:cNvSpPr/>
          <p:nvPr/>
        </p:nvSpPr>
        <p:spPr>
          <a:xfrm>
            <a:off x="0" y="196696"/>
            <a:ext cx="8875058" cy="444289"/>
          </a:xfrm>
          <a:prstGeom prst="rect">
            <a:avLst/>
          </a:prstGeom>
        </p:spPr>
        <p:txBody>
          <a:bodyPr wrap="square">
            <a:spAutoFit/>
          </a:bodyPr>
          <a:lstStyle/>
          <a:p>
            <a:pPr>
              <a:lnSpc>
                <a:spcPct val="70000"/>
              </a:lnSpc>
            </a:pPr>
            <a:r>
              <a:rPr lang="es-ES" sz="3200" dirty="0">
                <a:solidFill>
                  <a:schemeClr val="bg1"/>
                </a:solidFill>
                <a:latin typeface="Helvetica" charset="0"/>
                <a:ea typeface="Helvetica" charset="0"/>
                <a:cs typeface="Helvetica" charset="0"/>
              </a:rPr>
              <a:t> Datos Abiertos – Salud pública Medicamentos</a:t>
            </a:r>
          </a:p>
        </p:txBody>
      </p:sp>
    </p:spTree>
    <p:extLst>
      <p:ext uri="{BB962C8B-B14F-4D97-AF65-F5344CB8AC3E}">
        <p14:creationId xmlns:p14="http://schemas.microsoft.com/office/powerpoint/2010/main" val="33363463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O"/>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85750"/>
            <a:ext cx="9144000" cy="5143500"/>
          </a:xfrm>
        </p:spPr>
      </p:pic>
      <p:sp>
        <p:nvSpPr>
          <p:cNvPr id="5" name="Rectángulo 4"/>
          <p:cNvSpPr/>
          <p:nvPr/>
        </p:nvSpPr>
        <p:spPr>
          <a:xfrm>
            <a:off x="87229" y="4396385"/>
            <a:ext cx="8969543" cy="830997"/>
          </a:xfrm>
          <a:prstGeom prst="rect">
            <a:avLst/>
          </a:prstGeom>
          <a:solidFill>
            <a:schemeClr val="bg1">
              <a:lumMod val="50000"/>
            </a:schemeClr>
          </a:solidFill>
        </p:spPr>
        <p:txBody>
          <a:bodyPr wrap="square">
            <a:spAutoFit/>
          </a:bodyPr>
          <a:lstStyle/>
          <a:p>
            <a:r>
              <a:rPr lang="es-CO" sz="2400" b="1" dirty="0"/>
              <a:t>Si pudiera elegir el mejor precio del medicamento que da a sus hijos ¿lo haría? </a:t>
            </a:r>
          </a:p>
        </p:txBody>
      </p:sp>
    </p:spTree>
    <p:extLst>
      <p:ext uri="{BB962C8B-B14F-4D97-AF65-F5344CB8AC3E}">
        <p14:creationId xmlns:p14="http://schemas.microsoft.com/office/powerpoint/2010/main" val="37262392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CO"/>
          </a:p>
        </p:txBody>
      </p:sp>
      <p:sp>
        <p:nvSpPr>
          <p:cNvPr id="3" name="Subtítulo 2"/>
          <p:cNvSpPr>
            <a:spLocks noGrp="1"/>
          </p:cNvSpPr>
          <p:nvPr>
            <p:ph type="subTitle" idx="1"/>
          </p:nvPr>
        </p:nvSpPr>
        <p:spPr/>
        <p:txBody>
          <a:bodyPr/>
          <a:lstStyle/>
          <a:p>
            <a:endParaRPr lang="es-CO"/>
          </a:p>
        </p:txBody>
      </p:sp>
      <p:pic>
        <p:nvPicPr>
          <p:cNvPr id="4" name="CLICSASLU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30923" y="802408"/>
            <a:ext cx="7819697" cy="4398579"/>
          </a:xfrm>
          <a:prstGeom prst="rect">
            <a:avLst/>
          </a:prstGeom>
        </p:spPr>
      </p:pic>
      <p:sp>
        <p:nvSpPr>
          <p:cNvPr id="5" name="CuadroTexto 4"/>
          <p:cNvSpPr txBox="1"/>
          <p:nvPr/>
        </p:nvSpPr>
        <p:spPr>
          <a:xfrm>
            <a:off x="226468" y="161294"/>
            <a:ext cx="7339627" cy="488275"/>
          </a:xfrm>
          <a:prstGeom prst="rect">
            <a:avLst/>
          </a:prstGeom>
          <a:noFill/>
        </p:spPr>
        <p:txBody>
          <a:bodyPr wrap="square" rtlCol="0">
            <a:spAutoFit/>
          </a:bodyPr>
          <a:lstStyle>
            <a:defPPr>
              <a:defRPr lang="es-ES_tradnl"/>
            </a:defPPr>
            <a:lvl1pPr>
              <a:lnSpc>
                <a:spcPct val="70000"/>
              </a:lnSpc>
              <a:defRPr sz="3600">
                <a:solidFill>
                  <a:schemeClr val="bg1"/>
                </a:solidFill>
                <a:latin typeface="Helvetica" panose="020B0604020202020204" pitchFamily="34" charset="0"/>
                <a:ea typeface="Bebas Neue" charset="0"/>
                <a:cs typeface="Helvetica" panose="020B0604020202020204" pitchFamily="34" charset="0"/>
              </a:defRPr>
            </a:lvl1pPr>
          </a:lstStyle>
          <a:p>
            <a:r>
              <a:rPr lang="es-ES" dirty="0"/>
              <a:t>Datos Abiertos - Salud</a:t>
            </a:r>
          </a:p>
        </p:txBody>
      </p:sp>
    </p:spTree>
    <p:extLst>
      <p:ext uri="{BB962C8B-B14F-4D97-AF65-F5344CB8AC3E}">
        <p14:creationId xmlns:p14="http://schemas.microsoft.com/office/powerpoint/2010/main" val="25805255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3"/>
          <a:srcRect t="7035" r="71636" b="17620"/>
          <a:stretch/>
        </p:blipFill>
        <p:spPr>
          <a:xfrm>
            <a:off x="226468" y="898059"/>
            <a:ext cx="2593571" cy="3873445"/>
          </a:xfrm>
          <a:prstGeom prst="rect">
            <a:avLst/>
          </a:prstGeom>
        </p:spPr>
      </p:pic>
      <p:sp>
        <p:nvSpPr>
          <p:cNvPr id="8" name="Rectángulo 7"/>
          <p:cNvSpPr/>
          <p:nvPr/>
        </p:nvSpPr>
        <p:spPr>
          <a:xfrm>
            <a:off x="3102429" y="649569"/>
            <a:ext cx="5891942" cy="4124206"/>
          </a:xfrm>
          <a:prstGeom prst="rect">
            <a:avLst/>
          </a:prstGeom>
        </p:spPr>
        <p:txBody>
          <a:bodyPr wrap="square">
            <a:spAutoFit/>
          </a:bodyPr>
          <a:lstStyle/>
          <a:p>
            <a:endParaRPr lang="es-CO" sz="2000" dirty="0">
              <a:latin typeface="Tahoma" charset="0"/>
              <a:ea typeface="Tahoma" charset="0"/>
              <a:cs typeface="Tahoma" charset="0"/>
            </a:endParaRPr>
          </a:p>
          <a:p>
            <a:r>
              <a:rPr lang="es-CO" sz="2000" b="1" dirty="0">
                <a:solidFill>
                  <a:srgbClr val="6C4D8B"/>
                </a:solidFill>
                <a:latin typeface="Tahoma" charset="0"/>
                <a:ea typeface="Tahoma" charset="0"/>
                <a:cs typeface="Tahoma" charset="0"/>
              </a:rPr>
              <a:t>7.000</a:t>
            </a:r>
            <a:r>
              <a:rPr lang="es-CO" sz="2000" dirty="0">
                <a:latin typeface="Tahoma" charset="0"/>
                <a:ea typeface="Tahoma" charset="0"/>
                <a:cs typeface="Tahoma" charset="0"/>
              </a:rPr>
              <a:t> </a:t>
            </a:r>
            <a:r>
              <a:rPr lang="es-CO" sz="1800" dirty="0">
                <a:solidFill>
                  <a:schemeClr val="bg2">
                    <a:lumMod val="25000"/>
                  </a:schemeClr>
                </a:solidFill>
                <a:latin typeface="Tahoma" charset="0"/>
                <a:ea typeface="Tahoma" charset="0"/>
                <a:cs typeface="Tahoma" charset="0"/>
              </a:rPr>
              <a:t>personas han comprado medicamentos más baratos. </a:t>
            </a:r>
          </a:p>
          <a:p>
            <a:pPr lvl="1"/>
            <a:r>
              <a:rPr lang="es-CO" sz="1400" dirty="0">
                <a:solidFill>
                  <a:schemeClr val="bg2">
                    <a:lumMod val="25000"/>
                  </a:schemeClr>
                </a:solidFill>
                <a:latin typeface="Tahoma" charset="0"/>
                <a:ea typeface="Tahoma" charset="0"/>
                <a:cs typeface="Tahoma" charset="0"/>
              </a:rPr>
              <a:t>Los medicamentos más consultados son los de niños y asociados a enfermedades como fiebre, enfermedad respiratoria aguda y alergias  </a:t>
            </a:r>
          </a:p>
          <a:p>
            <a:pPr lvl="1"/>
            <a:endParaRPr lang="es-CO" sz="1400" dirty="0">
              <a:solidFill>
                <a:schemeClr val="bg2">
                  <a:lumMod val="25000"/>
                </a:schemeClr>
              </a:solidFill>
              <a:latin typeface="Tahoma" charset="0"/>
              <a:ea typeface="Tahoma" charset="0"/>
              <a:cs typeface="Tahoma" charset="0"/>
            </a:endParaRPr>
          </a:p>
          <a:p>
            <a:r>
              <a:rPr lang="es-CO" sz="2000" b="1" dirty="0">
                <a:solidFill>
                  <a:srgbClr val="6C4D8B"/>
                </a:solidFill>
                <a:latin typeface="Tahoma" charset="0"/>
                <a:ea typeface="Tahoma" charset="0"/>
                <a:cs typeface="Tahoma" charset="0"/>
              </a:rPr>
              <a:t>54.000</a:t>
            </a:r>
            <a:r>
              <a:rPr lang="es-CO" sz="2000" b="1" dirty="0">
                <a:latin typeface="Tahoma" charset="0"/>
                <a:ea typeface="Tahoma" charset="0"/>
                <a:cs typeface="Tahoma" charset="0"/>
              </a:rPr>
              <a:t>  </a:t>
            </a:r>
            <a:r>
              <a:rPr lang="es-CO" sz="1800" dirty="0">
                <a:solidFill>
                  <a:schemeClr val="bg2">
                    <a:lumMod val="25000"/>
                  </a:schemeClr>
                </a:solidFill>
                <a:latin typeface="Tahoma" charset="0"/>
                <a:ea typeface="Tahoma" charset="0"/>
                <a:cs typeface="Tahoma" charset="0"/>
              </a:rPr>
              <a:t>consultas:</a:t>
            </a:r>
          </a:p>
          <a:p>
            <a:pPr marL="285750" indent="-285750">
              <a:buClr>
                <a:srgbClr val="715292"/>
              </a:buClr>
              <a:buFont typeface="Arial" charset="0"/>
              <a:buChar char="•"/>
            </a:pPr>
            <a:r>
              <a:rPr lang="es-CO" sz="1800" dirty="0">
                <a:solidFill>
                  <a:schemeClr val="bg2">
                    <a:lumMod val="25000"/>
                  </a:schemeClr>
                </a:solidFill>
                <a:latin typeface="Tahoma" charset="0"/>
                <a:ea typeface="Tahoma" charset="0"/>
                <a:cs typeface="Tahoma" charset="0"/>
              </a:rPr>
              <a:t>Información sobre derechos y deberes del paciente</a:t>
            </a:r>
          </a:p>
          <a:p>
            <a:pPr marL="285750" indent="-285750">
              <a:buClr>
                <a:srgbClr val="715292"/>
              </a:buClr>
              <a:buFont typeface="Arial" charset="0"/>
              <a:buChar char="•"/>
            </a:pPr>
            <a:r>
              <a:rPr lang="es-CO" sz="1800" dirty="0">
                <a:solidFill>
                  <a:schemeClr val="bg2">
                    <a:lumMod val="25000"/>
                  </a:schemeClr>
                </a:solidFill>
                <a:latin typeface="Tahoma" charset="0"/>
                <a:ea typeface="Tahoma" charset="0"/>
                <a:cs typeface="Tahoma" charset="0"/>
              </a:rPr>
              <a:t>Enfermedades como </a:t>
            </a:r>
            <a:r>
              <a:rPr lang="es-CO" sz="1800" dirty="0" err="1">
                <a:solidFill>
                  <a:schemeClr val="bg2">
                    <a:lumMod val="25000"/>
                  </a:schemeClr>
                </a:solidFill>
                <a:latin typeface="Tahoma" charset="0"/>
                <a:ea typeface="Tahoma" charset="0"/>
                <a:cs typeface="Tahoma" charset="0"/>
              </a:rPr>
              <a:t>zika</a:t>
            </a:r>
            <a:r>
              <a:rPr lang="es-CO" sz="1800" dirty="0">
                <a:solidFill>
                  <a:schemeClr val="bg2">
                    <a:lumMod val="25000"/>
                  </a:schemeClr>
                </a:solidFill>
                <a:latin typeface="Tahoma" charset="0"/>
                <a:ea typeface="Tahoma" charset="0"/>
                <a:cs typeface="Tahoma" charset="0"/>
              </a:rPr>
              <a:t> y dengue</a:t>
            </a:r>
          </a:p>
          <a:p>
            <a:pPr marL="285750" indent="-285750">
              <a:buClr>
                <a:srgbClr val="715292"/>
              </a:buClr>
              <a:buFont typeface="Arial" charset="0"/>
              <a:buChar char="•"/>
            </a:pPr>
            <a:endParaRPr lang="es-CO" sz="1800" dirty="0">
              <a:solidFill>
                <a:schemeClr val="bg2">
                  <a:lumMod val="25000"/>
                </a:schemeClr>
              </a:solidFill>
              <a:latin typeface="Tahoma" charset="0"/>
              <a:ea typeface="Tahoma" charset="0"/>
              <a:cs typeface="Tahoma" charset="0"/>
            </a:endParaRPr>
          </a:p>
          <a:p>
            <a:pPr>
              <a:buClr>
                <a:srgbClr val="715292"/>
              </a:buClr>
            </a:pPr>
            <a:r>
              <a:rPr lang="es-CO" sz="2000" b="1" dirty="0">
                <a:solidFill>
                  <a:srgbClr val="6C4D8B"/>
                </a:solidFill>
                <a:latin typeface="Tahoma" charset="0"/>
                <a:ea typeface="Tahoma" charset="0"/>
                <a:cs typeface="Tahoma" charset="0"/>
              </a:rPr>
              <a:t>17.000</a:t>
            </a:r>
            <a:r>
              <a:rPr lang="es-CO" sz="2000" b="1" dirty="0">
                <a:latin typeface="Tahoma" charset="0"/>
                <a:ea typeface="Tahoma" charset="0"/>
                <a:cs typeface="Tahoma" charset="0"/>
              </a:rPr>
              <a:t> </a:t>
            </a:r>
            <a:r>
              <a:rPr lang="es-CO" sz="1800" dirty="0">
                <a:solidFill>
                  <a:schemeClr val="bg2">
                    <a:lumMod val="25000"/>
                  </a:schemeClr>
                </a:solidFill>
                <a:latin typeface="Tahoma" charset="0"/>
                <a:ea typeface="Tahoma" charset="0"/>
                <a:cs typeface="Tahoma" charset="0"/>
              </a:rPr>
              <a:t>solicitudes y/o mensajes ciudadanos que han permitido identificar necesidades de usuarios frente a</a:t>
            </a:r>
          </a:p>
          <a:p>
            <a:pPr marL="285750" indent="-285750">
              <a:buClr>
                <a:srgbClr val="715292"/>
              </a:buClr>
              <a:buFont typeface="Arial" charset="0"/>
              <a:buChar char="•"/>
            </a:pPr>
            <a:r>
              <a:rPr lang="es-CO" sz="1800" dirty="0">
                <a:solidFill>
                  <a:schemeClr val="bg2">
                    <a:lumMod val="25000"/>
                  </a:schemeClr>
                </a:solidFill>
                <a:latin typeface="Tahoma" charset="0"/>
                <a:ea typeface="Tahoma" charset="0"/>
                <a:cs typeface="Tahoma" charset="0"/>
              </a:rPr>
              <a:t>Tiempo de asignación de citas médicas </a:t>
            </a:r>
          </a:p>
          <a:p>
            <a:pPr marL="285750" indent="-285750">
              <a:buClr>
                <a:srgbClr val="715292"/>
              </a:buClr>
              <a:buFont typeface="Arial" charset="0"/>
              <a:buChar char="•"/>
            </a:pPr>
            <a:r>
              <a:rPr lang="es-CO" sz="1800" dirty="0">
                <a:solidFill>
                  <a:schemeClr val="bg2">
                    <a:lumMod val="25000"/>
                  </a:schemeClr>
                </a:solidFill>
                <a:latin typeface="Tahoma" charset="0"/>
                <a:ea typeface="Tahoma" charset="0"/>
                <a:cs typeface="Tahoma" charset="0"/>
              </a:rPr>
              <a:t>Acceso a los medicamentos</a:t>
            </a:r>
          </a:p>
        </p:txBody>
      </p:sp>
      <p:sp>
        <p:nvSpPr>
          <p:cNvPr id="6" name="CuadroTexto 5"/>
          <p:cNvSpPr txBox="1"/>
          <p:nvPr/>
        </p:nvSpPr>
        <p:spPr>
          <a:xfrm>
            <a:off x="226468" y="161294"/>
            <a:ext cx="7339627" cy="488275"/>
          </a:xfrm>
          <a:prstGeom prst="rect">
            <a:avLst/>
          </a:prstGeom>
          <a:noFill/>
        </p:spPr>
        <p:txBody>
          <a:bodyPr wrap="square" rtlCol="0">
            <a:spAutoFit/>
          </a:bodyPr>
          <a:lstStyle>
            <a:defPPr>
              <a:defRPr lang="es-ES_tradnl"/>
            </a:defPPr>
            <a:lvl1pPr>
              <a:lnSpc>
                <a:spcPct val="70000"/>
              </a:lnSpc>
              <a:defRPr sz="3600">
                <a:solidFill>
                  <a:schemeClr val="bg1"/>
                </a:solidFill>
                <a:latin typeface="Helvetica" panose="020B0604020202020204" pitchFamily="34" charset="0"/>
                <a:ea typeface="Bebas Neue" charset="0"/>
                <a:cs typeface="Helvetica" panose="020B0604020202020204" pitchFamily="34" charset="0"/>
              </a:defRPr>
            </a:lvl1pPr>
          </a:lstStyle>
          <a:p>
            <a:r>
              <a:rPr lang="es-ES" dirty="0"/>
              <a:t>Salud – App ClicSalud</a:t>
            </a:r>
          </a:p>
        </p:txBody>
      </p:sp>
    </p:spTree>
    <p:extLst>
      <p:ext uri="{BB962C8B-B14F-4D97-AF65-F5344CB8AC3E}">
        <p14:creationId xmlns:p14="http://schemas.microsoft.com/office/powerpoint/2010/main" val="1588872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36634" y="2409840"/>
            <a:ext cx="9280634" cy="532262"/>
          </a:xfrm>
          <a:prstGeom prst="rect">
            <a:avLst/>
          </a:prstGeom>
          <a:noFill/>
        </p:spPr>
        <p:txBody>
          <a:bodyPr wrap="square" rtlCol="0">
            <a:spAutoFit/>
          </a:bodyPr>
          <a:lstStyle>
            <a:defPPr>
              <a:defRPr lang="es-ES_tradnl"/>
            </a:defPPr>
            <a:lvl1pPr>
              <a:lnSpc>
                <a:spcPct val="70000"/>
              </a:lnSpc>
              <a:defRPr sz="3600">
                <a:solidFill>
                  <a:schemeClr val="bg1"/>
                </a:solidFill>
                <a:latin typeface="Helvetica" panose="020B0604020202020204" pitchFamily="34" charset="0"/>
                <a:ea typeface="Bebas Neue" charset="0"/>
                <a:cs typeface="Helvetica" panose="020B0604020202020204" pitchFamily="34" charset="0"/>
              </a:defRPr>
            </a:lvl1pPr>
          </a:lstStyle>
          <a:p>
            <a:pPr algn="ctr"/>
            <a:r>
              <a:rPr lang="es-ES" sz="4000" b="1" dirty="0">
                <a:solidFill>
                  <a:srgbClr val="7030A0"/>
                </a:solidFill>
                <a:effectLst>
                  <a:outerShdw blurRad="38100" dist="38100" dir="2700000" algn="tl">
                    <a:srgbClr val="000000">
                      <a:alpha val="43137"/>
                    </a:srgbClr>
                  </a:outerShdw>
                </a:effectLst>
              </a:rPr>
              <a:t>DATOS ABIERTOS Y EDUCACIÓN</a:t>
            </a:r>
          </a:p>
        </p:txBody>
      </p:sp>
    </p:spTree>
    <p:extLst>
      <p:ext uri="{BB962C8B-B14F-4D97-AF65-F5344CB8AC3E}">
        <p14:creationId xmlns:p14="http://schemas.microsoft.com/office/powerpoint/2010/main" val="11995284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DATOS 01-educac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57351" y="743606"/>
            <a:ext cx="8124497" cy="4570030"/>
          </a:xfrm>
          <a:prstGeom prst="rect">
            <a:avLst/>
          </a:prstGeom>
        </p:spPr>
      </p:pic>
      <p:sp>
        <p:nvSpPr>
          <p:cNvPr id="3" name="CuadroTexto 2"/>
          <p:cNvSpPr txBox="1"/>
          <p:nvPr/>
        </p:nvSpPr>
        <p:spPr>
          <a:xfrm>
            <a:off x="226468" y="161294"/>
            <a:ext cx="7339627" cy="488275"/>
          </a:xfrm>
          <a:prstGeom prst="rect">
            <a:avLst/>
          </a:prstGeom>
          <a:noFill/>
        </p:spPr>
        <p:txBody>
          <a:bodyPr wrap="square" rtlCol="0">
            <a:spAutoFit/>
          </a:bodyPr>
          <a:lstStyle>
            <a:defPPr>
              <a:defRPr lang="es-ES_tradnl"/>
            </a:defPPr>
            <a:lvl1pPr>
              <a:lnSpc>
                <a:spcPct val="70000"/>
              </a:lnSpc>
              <a:defRPr sz="3600">
                <a:solidFill>
                  <a:schemeClr val="bg1"/>
                </a:solidFill>
                <a:latin typeface="Helvetica" panose="020B0604020202020204" pitchFamily="34" charset="0"/>
                <a:ea typeface="Bebas Neue" charset="0"/>
                <a:cs typeface="Helvetica" panose="020B0604020202020204" pitchFamily="34" charset="0"/>
              </a:defRPr>
            </a:lvl1pPr>
          </a:lstStyle>
          <a:p>
            <a:r>
              <a:rPr lang="es-ES" dirty="0"/>
              <a:t>Datos Abiertos - Educación</a:t>
            </a:r>
          </a:p>
        </p:txBody>
      </p:sp>
    </p:spTree>
    <p:extLst>
      <p:ext uri="{BB962C8B-B14F-4D97-AF65-F5344CB8AC3E}">
        <p14:creationId xmlns:p14="http://schemas.microsoft.com/office/powerpoint/2010/main" val="41848910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3977" y="1264652"/>
            <a:ext cx="6418057" cy="3086867"/>
          </a:xfrm>
          <a:prstGeom prst="rect">
            <a:avLst/>
          </a:prstGeom>
        </p:spPr>
      </p:pic>
      <p:sp>
        <p:nvSpPr>
          <p:cNvPr id="2" name="1 CuadroTexto"/>
          <p:cNvSpPr txBox="1"/>
          <p:nvPr/>
        </p:nvSpPr>
        <p:spPr>
          <a:xfrm>
            <a:off x="1283110" y="4422628"/>
            <a:ext cx="6641690" cy="584775"/>
          </a:xfrm>
          <a:prstGeom prst="rect">
            <a:avLst/>
          </a:prstGeom>
          <a:noFill/>
        </p:spPr>
        <p:txBody>
          <a:bodyPr wrap="square" rtlCol="0">
            <a:spAutoFit/>
          </a:bodyPr>
          <a:lstStyle/>
          <a:p>
            <a:pPr algn="ctr"/>
            <a:r>
              <a:rPr lang="es-CO" sz="1600" dirty="0">
                <a:solidFill>
                  <a:schemeClr val="bg1">
                    <a:lumMod val="50000"/>
                  </a:schemeClr>
                </a:solidFill>
                <a:latin typeface="Helvetica" panose="020B0604020202020204" pitchFamily="34" charset="0"/>
                <a:cs typeface="Helvetica" panose="020B0604020202020204" pitchFamily="34" charset="0"/>
              </a:rPr>
              <a:t>Fuente:  Capgemini Consulting, Creación De Valor a Través de Datos Abiertos</a:t>
            </a:r>
          </a:p>
        </p:txBody>
      </p:sp>
      <p:pic>
        <p:nvPicPr>
          <p:cNvPr id="1026" name="Picture 2" descr="http://www.europeandataportal.eu/sites/default/files/creating-value-1.png"/>
          <p:cNvPicPr>
            <a:picLocks noChangeAspect="1" noChangeArrowheads="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5558164" y="2305843"/>
            <a:ext cx="2826407" cy="10044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europeandataportal.eu/sites/default/files/creating-value-2.png"/>
          <p:cNvPicPr>
            <a:picLocks noChangeAspect="1" noChangeArrowheads="1"/>
          </p:cNvPicPr>
          <p:nvPr/>
        </p:nvPicPr>
        <p:blipFill>
          <a:blip r:embed="rId6">
            <a:extLst>
              <a:ext uri="{BEBA8EAE-BF5A-486C-A8C5-ECC9F3942E4B}">
                <a14:imgProps xmlns:a14="http://schemas.microsoft.com/office/drawing/2010/main">
                  <a14:imgLayer r:embed="rId7">
                    <a14:imgEffect>
                      <a14:colorTemperature colorTemp="47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2631649" y="2939273"/>
            <a:ext cx="2818658" cy="10607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europeandataportal.eu/sites/default/files/creating-value-3.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31649" y="1593333"/>
            <a:ext cx="2818658" cy="1017260"/>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p:cNvSpPr/>
          <p:nvPr/>
        </p:nvSpPr>
        <p:spPr>
          <a:xfrm>
            <a:off x="0" y="196696"/>
            <a:ext cx="8875058" cy="437043"/>
          </a:xfrm>
          <a:prstGeom prst="rect">
            <a:avLst/>
          </a:prstGeom>
        </p:spPr>
        <p:txBody>
          <a:bodyPr wrap="square">
            <a:spAutoFit/>
          </a:bodyPr>
          <a:lstStyle/>
          <a:p>
            <a:pPr>
              <a:lnSpc>
                <a:spcPct val="70000"/>
              </a:lnSpc>
            </a:pPr>
            <a:r>
              <a:rPr lang="es-ES" sz="3200" dirty="0">
                <a:solidFill>
                  <a:schemeClr val="bg1"/>
                </a:solidFill>
                <a:latin typeface="Helvetica" charset="0"/>
                <a:ea typeface="Helvetica" charset="0"/>
                <a:cs typeface="Helvetica" charset="0"/>
              </a:rPr>
              <a:t>¿Por qué abrir los datos?</a:t>
            </a:r>
          </a:p>
        </p:txBody>
      </p:sp>
      <p:pic>
        <p:nvPicPr>
          <p:cNvPr id="3" name="Imagen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3680" y="1391820"/>
            <a:ext cx="1920112" cy="2853865"/>
          </a:xfrm>
          <a:prstGeom prst="rect">
            <a:avLst/>
          </a:prstGeom>
        </p:spPr>
      </p:pic>
    </p:spTree>
    <p:extLst>
      <p:ext uri="{BB962C8B-B14F-4D97-AF65-F5344CB8AC3E}">
        <p14:creationId xmlns:p14="http://schemas.microsoft.com/office/powerpoint/2010/main" val="9394930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5243875" y="2127350"/>
            <a:ext cx="2832407" cy="1077218"/>
          </a:xfrm>
          <a:prstGeom prst="rect">
            <a:avLst/>
          </a:prstGeom>
        </p:spPr>
        <p:txBody>
          <a:bodyPr wrap="square">
            <a:spAutoFit/>
          </a:bodyPr>
          <a:lstStyle/>
          <a:p>
            <a:r>
              <a:rPr lang="es-ES_tradnl" sz="1600" dirty="0">
                <a:solidFill>
                  <a:schemeClr val="tx1">
                    <a:lumMod val="65000"/>
                    <a:lumOff val="35000"/>
                  </a:schemeClr>
                </a:solidFill>
                <a:latin typeface="Helvetica Neue" charset="0"/>
                <a:ea typeface="Helvetica Neue" charset="0"/>
                <a:cs typeface="Helvetica Neue" charset="0"/>
              </a:rPr>
              <a:t>Permite consultar las becas vigentes ofrecidas por la oficina de relaciones internacionales del </a:t>
            </a:r>
            <a:r>
              <a:rPr lang="es-ES_tradnl" sz="1600" dirty="0" err="1">
                <a:solidFill>
                  <a:schemeClr val="tx1">
                    <a:lumMod val="65000"/>
                    <a:lumOff val="35000"/>
                  </a:schemeClr>
                </a:solidFill>
                <a:latin typeface="Helvetica Neue" charset="0"/>
                <a:ea typeface="Helvetica Neue" charset="0"/>
                <a:cs typeface="Helvetica Neue" charset="0"/>
              </a:rPr>
              <a:t>Icetex</a:t>
            </a:r>
            <a:endParaRPr lang="es-CO" sz="1600" dirty="0">
              <a:solidFill>
                <a:schemeClr val="tx1">
                  <a:lumMod val="65000"/>
                  <a:lumOff val="35000"/>
                </a:schemeClr>
              </a:solidFill>
              <a:latin typeface="Helvetica Neue" charset="0"/>
              <a:ea typeface="Helvetica Neue" charset="0"/>
              <a:cs typeface="Helvetica Neue" charset="0"/>
            </a:endParaRPr>
          </a:p>
        </p:txBody>
      </p:sp>
      <p:pic>
        <p:nvPicPr>
          <p:cNvPr id="4" name="Imagen 3"/>
          <p:cNvPicPr>
            <a:picLocks noChangeAspect="1"/>
          </p:cNvPicPr>
          <p:nvPr/>
        </p:nvPicPr>
        <p:blipFill rotWithShape="1">
          <a:blip r:embed="rId3"/>
          <a:srcRect l="20877" t="26138" r="33875" b="9111"/>
          <a:stretch/>
        </p:blipFill>
        <p:spPr>
          <a:xfrm>
            <a:off x="1106854" y="1190312"/>
            <a:ext cx="3666536" cy="2951294"/>
          </a:xfrm>
          <a:prstGeom prst="rect">
            <a:avLst/>
          </a:prstGeom>
        </p:spPr>
      </p:pic>
      <p:sp>
        <p:nvSpPr>
          <p:cNvPr id="11" name="CuadroTexto 10"/>
          <p:cNvSpPr txBox="1"/>
          <p:nvPr/>
        </p:nvSpPr>
        <p:spPr>
          <a:xfrm>
            <a:off x="226468" y="178576"/>
            <a:ext cx="7339627" cy="488275"/>
          </a:xfrm>
          <a:prstGeom prst="rect">
            <a:avLst/>
          </a:prstGeom>
          <a:noFill/>
        </p:spPr>
        <p:txBody>
          <a:bodyPr wrap="square" rtlCol="0">
            <a:spAutoFit/>
          </a:bodyPr>
          <a:lstStyle>
            <a:defPPr>
              <a:defRPr lang="es-ES_tradnl"/>
            </a:defPPr>
            <a:lvl1pPr>
              <a:lnSpc>
                <a:spcPct val="70000"/>
              </a:lnSpc>
              <a:defRPr sz="3600">
                <a:solidFill>
                  <a:schemeClr val="bg1"/>
                </a:solidFill>
                <a:latin typeface="Helvetica" panose="020B0604020202020204" pitchFamily="34" charset="0"/>
                <a:ea typeface="Bebas Neue" charset="0"/>
                <a:cs typeface="Helvetica" panose="020B0604020202020204" pitchFamily="34" charset="0"/>
              </a:defRPr>
            </a:lvl1pPr>
          </a:lstStyle>
          <a:p>
            <a:r>
              <a:rPr lang="es-ES" dirty="0"/>
              <a:t>Educación – App Becas </a:t>
            </a:r>
            <a:r>
              <a:rPr lang="es-ES" dirty="0" err="1"/>
              <a:t>Icetex</a:t>
            </a:r>
            <a:endParaRPr lang="es-ES" dirty="0"/>
          </a:p>
        </p:txBody>
      </p:sp>
    </p:spTree>
    <p:extLst>
      <p:ext uri="{BB962C8B-B14F-4D97-AF65-F5344CB8AC3E}">
        <p14:creationId xmlns:p14="http://schemas.microsoft.com/office/powerpoint/2010/main" val="32800503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DATOS 05-competitividad">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11595" y="830317"/>
            <a:ext cx="6984618" cy="3929063"/>
          </a:xfrm>
        </p:spPr>
      </p:pic>
      <p:sp>
        <p:nvSpPr>
          <p:cNvPr id="5" name="Rectángulo 4"/>
          <p:cNvSpPr/>
          <p:nvPr/>
        </p:nvSpPr>
        <p:spPr>
          <a:xfrm>
            <a:off x="0" y="196696"/>
            <a:ext cx="8875058" cy="444289"/>
          </a:xfrm>
          <a:prstGeom prst="rect">
            <a:avLst/>
          </a:prstGeom>
        </p:spPr>
        <p:txBody>
          <a:bodyPr wrap="square">
            <a:spAutoFit/>
          </a:bodyPr>
          <a:lstStyle/>
          <a:p>
            <a:pPr>
              <a:lnSpc>
                <a:spcPct val="70000"/>
              </a:lnSpc>
            </a:pPr>
            <a:r>
              <a:rPr lang="es-ES" sz="3200" dirty="0">
                <a:solidFill>
                  <a:schemeClr val="bg1"/>
                </a:solidFill>
                <a:latin typeface="Helvetica" charset="0"/>
                <a:ea typeface="Helvetica" charset="0"/>
                <a:cs typeface="Helvetica" charset="0"/>
              </a:rPr>
              <a:t> Datos Abiertos – Competitividad</a:t>
            </a:r>
          </a:p>
        </p:txBody>
      </p:sp>
    </p:spTree>
    <p:extLst>
      <p:ext uri="{BB962C8B-B14F-4D97-AF65-F5344CB8AC3E}">
        <p14:creationId xmlns:p14="http://schemas.microsoft.com/office/powerpoint/2010/main" val="24926782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0" y="1045883"/>
            <a:ext cx="9144000" cy="3223080"/>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5" name="CuadroTexto 4"/>
          <p:cNvSpPr txBox="1"/>
          <p:nvPr/>
        </p:nvSpPr>
        <p:spPr>
          <a:xfrm>
            <a:off x="2812231" y="3043053"/>
            <a:ext cx="4501836" cy="1354858"/>
          </a:xfrm>
          <a:prstGeom prst="rect">
            <a:avLst/>
          </a:prstGeom>
          <a:noFill/>
        </p:spPr>
        <p:txBody>
          <a:bodyPr wrap="square" rtlCol="0">
            <a:spAutoFit/>
          </a:bodyPr>
          <a:lstStyle/>
          <a:p>
            <a:pPr lvl="0" algn="r"/>
            <a:r>
              <a:rPr lang="es-ES_tradnl" sz="2800" b="1" dirty="0">
                <a:solidFill>
                  <a:srgbClr val="FFFFFF"/>
                </a:solidFill>
                <a:latin typeface="Helvetica"/>
                <a:cs typeface="Helvetica"/>
              </a:rPr>
              <a:t>Luisa Fernanda Medina</a:t>
            </a:r>
          </a:p>
          <a:p>
            <a:pPr lvl="0" algn="r"/>
            <a:r>
              <a:rPr lang="es-ES_tradnl" sz="2000" b="1" dirty="0">
                <a:solidFill>
                  <a:srgbClr val="FFFFFF"/>
                </a:solidFill>
                <a:latin typeface="Helvetica"/>
                <a:cs typeface="Helvetica"/>
              </a:rPr>
              <a:t>Líder Datos Abiertos</a:t>
            </a:r>
          </a:p>
          <a:p>
            <a:pPr lvl="0" algn="r"/>
            <a:r>
              <a:rPr lang="es-ES_tradnl" sz="2000" b="1" dirty="0">
                <a:solidFill>
                  <a:srgbClr val="FFFFFF"/>
                </a:solidFill>
                <a:latin typeface="Helvetica"/>
                <a:cs typeface="Helvetica"/>
              </a:rPr>
              <a:t>lmedina@mintic.gov.co</a:t>
            </a:r>
          </a:p>
          <a:p>
            <a:pPr algn="r"/>
            <a:endParaRPr lang="es-ES" b="1" dirty="0">
              <a:solidFill>
                <a:srgbClr val="FFFFFF"/>
              </a:solidFill>
            </a:endParaRPr>
          </a:p>
        </p:txBody>
      </p:sp>
      <p:pic>
        <p:nvPicPr>
          <p:cNvPr id="14" name="Imagen 13" descr="compu superio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204293" y="18676"/>
            <a:ext cx="6278727" cy="3024592"/>
          </a:xfrm>
          <a:prstGeom prst="rect">
            <a:avLst/>
          </a:prstGeom>
        </p:spPr>
      </p:pic>
      <p:sp>
        <p:nvSpPr>
          <p:cNvPr id="2" name="CuadroTexto 1"/>
          <p:cNvSpPr txBox="1"/>
          <p:nvPr/>
        </p:nvSpPr>
        <p:spPr>
          <a:xfrm>
            <a:off x="3733301" y="1961072"/>
            <a:ext cx="4343400" cy="1323439"/>
          </a:xfrm>
          <a:prstGeom prst="rect">
            <a:avLst/>
          </a:prstGeom>
          <a:noFill/>
        </p:spPr>
        <p:txBody>
          <a:bodyPr wrap="square" rtlCol="0">
            <a:spAutoFit/>
          </a:bodyPr>
          <a:lstStyle/>
          <a:p>
            <a:pPr lvl="0"/>
            <a:r>
              <a:rPr lang="es-ES_tradnl" sz="6600" b="1" dirty="0">
                <a:solidFill>
                  <a:schemeClr val="bg1"/>
                </a:solidFill>
                <a:latin typeface="Helvetica"/>
                <a:cs typeface="Helvetica"/>
              </a:rPr>
              <a:t>¡Gracias!</a:t>
            </a:r>
          </a:p>
          <a:p>
            <a:endParaRPr lang="es-ES" sz="1200" dirty="0">
              <a:solidFill>
                <a:schemeClr val="bg1"/>
              </a:solidFill>
            </a:endParaRPr>
          </a:p>
        </p:txBody>
      </p:sp>
      <p:pic>
        <p:nvPicPr>
          <p:cNvPr id="4" name="Imagen 3" descr="pres_comcont_mar28_grafplazos-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679" y="4313091"/>
            <a:ext cx="7712982" cy="1401907"/>
          </a:xfrm>
          <a:prstGeom prst="rect">
            <a:avLst/>
          </a:prstGeom>
        </p:spPr>
      </p:pic>
    </p:spTree>
    <p:extLst>
      <p:ext uri="{BB962C8B-B14F-4D97-AF65-F5344CB8AC3E}">
        <p14:creationId xmlns:p14="http://schemas.microsoft.com/office/powerpoint/2010/main" val="42505187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00038" y="200028"/>
            <a:ext cx="8093949" cy="1034129"/>
          </a:xfrm>
          <a:prstGeom prst="rect">
            <a:avLst/>
          </a:prstGeom>
          <a:noFill/>
        </p:spPr>
        <p:txBody>
          <a:bodyPr wrap="square" rtlCol="0">
            <a:spAutoFit/>
          </a:bodyPr>
          <a:lstStyle/>
          <a:p>
            <a:pPr>
              <a:lnSpc>
                <a:spcPct val="70000"/>
              </a:lnSpc>
            </a:pPr>
            <a:r>
              <a:rPr lang="es-ES" sz="3600" b="1" dirty="0">
                <a:solidFill>
                  <a:schemeClr val="bg1"/>
                </a:solidFill>
                <a:latin typeface="Bebas Neue" charset="0"/>
                <a:ea typeface="Bebas Neue" charset="0"/>
                <a:cs typeface="Bebas Neue" charset="0"/>
              </a:rPr>
              <a:t>¿Por qué abrir los datos?</a:t>
            </a:r>
          </a:p>
          <a:p>
            <a:endParaRPr lang="es-ES_tradnl" sz="3600" dirty="0">
              <a:solidFill>
                <a:schemeClr val="bg1"/>
              </a:solidFill>
              <a:latin typeface="Bebas Neue" charset="0"/>
              <a:ea typeface="Bebas Neue" charset="0"/>
              <a:cs typeface="Bebas Neue" charset="0"/>
            </a:endParaRPr>
          </a:p>
        </p:txBody>
      </p:sp>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8251" y="1111724"/>
            <a:ext cx="6555783" cy="3149571"/>
          </a:xfrm>
          <a:prstGeom prst="rect">
            <a:avLst/>
          </a:prstGeom>
        </p:spPr>
      </p:pic>
      <p:pic>
        <p:nvPicPr>
          <p:cNvPr id="5" name="Shape 82"/>
          <p:cNvPicPr preferRelativeResize="0"/>
          <p:nvPr/>
        </p:nvPicPr>
        <p:blipFill rotWithShape="1">
          <a:blip r:embed="rId4">
            <a:alphaModFix/>
          </a:blip>
          <a:srcRect b="5930"/>
          <a:stretch/>
        </p:blipFill>
        <p:spPr>
          <a:xfrm>
            <a:off x="2418041" y="1234156"/>
            <a:ext cx="3681270" cy="2904707"/>
          </a:xfrm>
          <a:prstGeom prst="rect">
            <a:avLst/>
          </a:prstGeom>
          <a:noFill/>
          <a:ln>
            <a:noFill/>
          </a:ln>
        </p:spPr>
      </p:pic>
      <p:pic>
        <p:nvPicPr>
          <p:cNvPr id="6" name="Imagen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3722" y="1234157"/>
            <a:ext cx="1954319" cy="2904706"/>
          </a:xfrm>
          <a:prstGeom prst="rect">
            <a:avLst/>
          </a:prstGeom>
        </p:spPr>
      </p:pic>
      <p:sp>
        <p:nvSpPr>
          <p:cNvPr id="7" name="Rectángulo 6"/>
          <p:cNvSpPr/>
          <p:nvPr/>
        </p:nvSpPr>
        <p:spPr>
          <a:xfrm>
            <a:off x="6239101" y="1668908"/>
            <a:ext cx="2366137" cy="2308324"/>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r>
              <a:rPr lang="es-ES" sz="2400" b="1" cap="none" spc="0" dirty="0">
                <a:ln/>
                <a:solidFill>
                  <a:schemeClr val="bg1"/>
                </a:solidFill>
                <a:effectLst/>
                <a:latin typeface="Helvetica" charset="0"/>
                <a:ea typeface="Helvetica" charset="0"/>
                <a:cs typeface="Helvetica" charset="0"/>
              </a:rPr>
              <a:t>Los Datos Abiertos han salvado la vida de 1000 personas al año</a:t>
            </a:r>
          </a:p>
        </p:txBody>
      </p:sp>
    </p:spTree>
    <p:extLst>
      <p:ext uri="{BB962C8B-B14F-4D97-AF65-F5344CB8AC3E}">
        <p14:creationId xmlns:p14="http://schemas.microsoft.com/office/powerpoint/2010/main" val="21153263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928914" y="4206502"/>
            <a:ext cx="7779657" cy="535531"/>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lnSpc>
                <a:spcPct val="90000"/>
              </a:lnSpc>
              <a:spcBef>
                <a:spcPts val="1000"/>
              </a:spcBef>
            </a:pPr>
            <a:r>
              <a:rPr lang="es-CO" sz="1600" dirty="0">
                <a:ln/>
                <a:latin typeface="Helvetica" panose="020B0604020202020204" pitchFamily="34" charset="0"/>
                <a:ea typeface="Helvetica" charset="0"/>
                <a:cs typeface="Helvetica" panose="020B0604020202020204" pitchFamily="34" charset="0"/>
              </a:rPr>
              <a:t>El 95 % de tasa de éxito en la identificación de restaurante que vertían aceite en las alcantarillas</a:t>
            </a:r>
            <a:endParaRPr lang="es-ES_tradnl" sz="1600" dirty="0">
              <a:ln/>
              <a:latin typeface="Helvetica" panose="020B0604020202020204" pitchFamily="34" charset="0"/>
              <a:ea typeface="Helvetica" charset="0"/>
              <a:cs typeface="Helvetica" panose="020B0604020202020204" pitchFamily="34" charset="0"/>
            </a:endParaRPr>
          </a:p>
        </p:txBody>
      </p:sp>
      <p:pic>
        <p:nvPicPr>
          <p:cNvPr id="6" name="Imagen 5"/>
          <p:cNvPicPr>
            <a:picLocks noChangeAspect="1"/>
          </p:cNvPicPr>
          <p:nvPr/>
        </p:nvPicPr>
        <p:blipFill rotWithShape="1">
          <a:blip r:embed="rId3"/>
          <a:srcRect l="50893" t="47646" r="7162" b="21864"/>
          <a:stretch/>
        </p:blipFill>
        <p:spPr>
          <a:xfrm>
            <a:off x="794897" y="1523138"/>
            <a:ext cx="5932668" cy="2424747"/>
          </a:xfrm>
          <a:prstGeom prst="rect">
            <a:avLst/>
          </a:prstGeom>
        </p:spPr>
      </p:pic>
      <p:pic>
        <p:nvPicPr>
          <p:cNvPr id="8" name="Imagen 7"/>
          <p:cNvPicPr>
            <a:picLocks noChangeAspect="1"/>
          </p:cNvPicPr>
          <p:nvPr/>
        </p:nvPicPr>
        <p:blipFill>
          <a:blip r:embed="rId4"/>
          <a:stretch>
            <a:fillRect/>
          </a:stretch>
        </p:blipFill>
        <p:spPr>
          <a:xfrm>
            <a:off x="7029009" y="2012518"/>
            <a:ext cx="1432820" cy="1432820"/>
          </a:xfrm>
          <a:prstGeom prst="rect">
            <a:avLst/>
          </a:prstGeom>
        </p:spPr>
      </p:pic>
      <p:sp>
        <p:nvSpPr>
          <p:cNvPr id="7" name="CuadroTexto 6"/>
          <p:cNvSpPr txBox="1"/>
          <p:nvPr/>
        </p:nvSpPr>
        <p:spPr>
          <a:xfrm>
            <a:off x="300038" y="200028"/>
            <a:ext cx="8093949" cy="1034129"/>
          </a:xfrm>
          <a:prstGeom prst="rect">
            <a:avLst/>
          </a:prstGeom>
          <a:noFill/>
        </p:spPr>
        <p:txBody>
          <a:bodyPr wrap="square" rtlCol="0">
            <a:spAutoFit/>
          </a:bodyPr>
          <a:lstStyle/>
          <a:p>
            <a:pPr>
              <a:lnSpc>
                <a:spcPct val="70000"/>
              </a:lnSpc>
            </a:pPr>
            <a:r>
              <a:rPr lang="es-ES" sz="3600" b="1" dirty="0">
                <a:solidFill>
                  <a:schemeClr val="bg1"/>
                </a:solidFill>
                <a:latin typeface="Bebas Neue" charset="0"/>
                <a:ea typeface="Bebas Neue" charset="0"/>
                <a:cs typeface="Bebas Neue" charset="0"/>
              </a:rPr>
              <a:t>¿Por qué abrir los datos?</a:t>
            </a:r>
          </a:p>
          <a:p>
            <a:endParaRPr lang="es-ES_tradnl" sz="3600" dirty="0">
              <a:solidFill>
                <a:schemeClr val="bg1"/>
              </a:solidFill>
              <a:latin typeface="Bebas Neue" charset="0"/>
              <a:ea typeface="Bebas Neue" charset="0"/>
              <a:cs typeface="Bebas Neue" charset="0"/>
            </a:endParaRPr>
          </a:p>
        </p:txBody>
      </p:sp>
    </p:spTree>
    <p:extLst>
      <p:ext uri="{BB962C8B-B14F-4D97-AF65-F5344CB8AC3E}">
        <p14:creationId xmlns:p14="http://schemas.microsoft.com/office/powerpoint/2010/main" val="36642352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00038" y="200028"/>
            <a:ext cx="7734353" cy="1034129"/>
          </a:xfrm>
          <a:prstGeom prst="rect">
            <a:avLst/>
          </a:prstGeom>
          <a:noFill/>
        </p:spPr>
        <p:txBody>
          <a:bodyPr wrap="square" rtlCol="0">
            <a:spAutoFit/>
          </a:bodyPr>
          <a:lstStyle/>
          <a:p>
            <a:pPr>
              <a:lnSpc>
                <a:spcPct val="70000"/>
              </a:lnSpc>
            </a:pPr>
            <a:r>
              <a:rPr lang="es-ES" sz="3600" b="1" dirty="0">
                <a:solidFill>
                  <a:schemeClr val="bg1"/>
                </a:solidFill>
                <a:latin typeface="Bebas Neue" charset="0"/>
                <a:ea typeface="Bebas Neue" charset="0"/>
                <a:cs typeface="Bebas Neue" charset="0"/>
              </a:rPr>
              <a:t>¿Por qué abrir los datos?</a:t>
            </a:r>
          </a:p>
          <a:p>
            <a:endParaRPr lang="es-ES_tradnl" sz="3600" dirty="0">
              <a:solidFill>
                <a:schemeClr val="bg1"/>
              </a:solidFill>
              <a:latin typeface="Bebas Neue" charset="0"/>
              <a:ea typeface="Bebas Neue" charset="0"/>
              <a:cs typeface="Bebas Neue" charset="0"/>
            </a:endParaRPr>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9033" y="1047557"/>
            <a:ext cx="6224336" cy="3422286"/>
          </a:xfrm>
          <a:prstGeom prst="rect">
            <a:avLst/>
          </a:prstGeom>
        </p:spPr>
      </p:pic>
      <p:sp>
        <p:nvSpPr>
          <p:cNvPr id="9" name="Rectángulo 8"/>
          <p:cNvSpPr/>
          <p:nvPr/>
        </p:nvSpPr>
        <p:spPr>
          <a:xfrm>
            <a:off x="5878269" y="1657281"/>
            <a:ext cx="2828162" cy="2308324"/>
          </a:xfrm>
          <a:prstGeom prst="rect">
            <a:avLst/>
          </a:prstGeom>
        </p:spPr>
        <p:txBody>
          <a:bodyPr wrap="square">
            <a:spAutoFit/>
          </a:bodyPr>
          <a:lstStyle/>
          <a:p>
            <a:pPr>
              <a:lnSpc>
                <a:spcPct val="90000"/>
              </a:lnSpc>
              <a:spcBef>
                <a:spcPts val="1000"/>
              </a:spcBef>
            </a:pPr>
            <a:r>
              <a:rPr lang="es-ES_tradnl" sz="2000" dirty="0">
                <a:ln/>
                <a:solidFill>
                  <a:schemeClr val="bg1"/>
                </a:solidFill>
                <a:latin typeface="Helvetica" charset="0"/>
                <a:ea typeface="Helvetica" charset="0"/>
                <a:cs typeface="Helvetica" charset="0"/>
              </a:rPr>
              <a:t>El Gobierno de Canadá ahorrar</a:t>
            </a:r>
            <a:r>
              <a:rPr lang="es-ES" sz="2000" dirty="0">
                <a:ln/>
                <a:solidFill>
                  <a:schemeClr val="bg1"/>
                </a:solidFill>
                <a:latin typeface="Helvetica" charset="0"/>
                <a:ea typeface="Helvetica" charset="0"/>
                <a:cs typeface="Helvetica" charset="0"/>
              </a:rPr>
              <a:t>á</a:t>
            </a:r>
            <a:r>
              <a:rPr lang="es-ES_tradnl" sz="2000" dirty="0">
                <a:ln/>
                <a:solidFill>
                  <a:schemeClr val="bg1"/>
                </a:solidFill>
                <a:latin typeface="Helvetica" charset="0"/>
                <a:ea typeface="Helvetica" charset="0"/>
                <a:cs typeface="Helvetica" charset="0"/>
              </a:rPr>
              <a:t> 3.2 millones de dólares que de manera fraudulenta se deducían de los impuestos como donaciones de caridad</a:t>
            </a:r>
            <a:endParaRPr lang="en" sz="2000" dirty="0">
              <a:ln/>
              <a:solidFill>
                <a:schemeClr val="bg1"/>
              </a:solidFill>
              <a:latin typeface="Helvetica" charset="0"/>
              <a:ea typeface="Helvetica" charset="0"/>
              <a:cs typeface="Helvetica" charset="0"/>
            </a:endParaRPr>
          </a:p>
        </p:txBody>
      </p:sp>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518" y="1191191"/>
            <a:ext cx="2109274" cy="3135017"/>
          </a:xfrm>
          <a:prstGeom prst="rect">
            <a:avLst/>
          </a:prstGeom>
        </p:spPr>
      </p:pic>
      <p:pic>
        <p:nvPicPr>
          <p:cNvPr id="5" name="Imagen 4"/>
          <p:cNvPicPr>
            <a:picLocks noChangeAspect="1"/>
          </p:cNvPicPr>
          <p:nvPr/>
        </p:nvPicPr>
        <p:blipFill rotWithShape="1">
          <a:blip r:embed="rId5"/>
          <a:srcRect l="24106" t="8527" r="25684" b="40666"/>
          <a:stretch/>
        </p:blipFill>
        <p:spPr>
          <a:xfrm>
            <a:off x="2997730" y="1657281"/>
            <a:ext cx="2754484" cy="1567804"/>
          </a:xfrm>
          <a:prstGeom prst="rect">
            <a:avLst/>
          </a:prstGeom>
        </p:spPr>
      </p:pic>
      <p:sp>
        <p:nvSpPr>
          <p:cNvPr id="3" name="Rectángulo 2"/>
          <p:cNvSpPr/>
          <p:nvPr/>
        </p:nvSpPr>
        <p:spPr>
          <a:xfrm>
            <a:off x="829719" y="3225085"/>
            <a:ext cx="1832872" cy="309685"/>
          </a:xfrm>
          <a:prstGeom prst="rect">
            <a:avLst/>
          </a:prstGeom>
          <a:solidFill>
            <a:srgbClr val="6DA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800" dirty="0">
                <a:latin typeface="Franklin Gothic Medium" panose="020B0603020102020204" pitchFamily="34" charset="0"/>
                <a:cs typeface="Aharoni" panose="02010803020104030203" pitchFamily="2" charset="-79"/>
              </a:rPr>
              <a:t>CONTROL EVASION DE IMPUESTOS</a:t>
            </a:r>
          </a:p>
        </p:txBody>
      </p:sp>
    </p:spTree>
    <p:extLst>
      <p:ext uri="{BB962C8B-B14F-4D97-AF65-F5344CB8AC3E}">
        <p14:creationId xmlns:p14="http://schemas.microsoft.com/office/powerpoint/2010/main" val="41022405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00038" y="200028"/>
            <a:ext cx="7951864" cy="1034129"/>
          </a:xfrm>
          <a:prstGeom prst="rect">
            <a:avLst/>
          </a:prstGeom>
          <a:noFill/>
        </p:spPr>
        <p:txBody>
          <a:bodyPr wrap="square" rtlCol="0">
            <a:spAutoFit/>
          </a:bodyPr>
          <a:lstStyle/>
          <a:p>
            <a:pPr>
              <a:lnSpc>
                <a:spcPct val="70000"/>
              </a:lnSpc>
            </a:pPr>
            <a:r>
              <a:rPr lang="es-ES" sz="3600" b="1" dirty="0">
                <a:solidFill>
                  <a:schemeClr val="bg1"/>
                </a:solidFill>
                <a:latin typeface="Bebas Neue" charset="0"/>
                <a:ea typeface="Bebas Neue" charset="0"/>
                <a:cs typeface="Bebas Neue" charset="0"/>
              </a:rPr>
              <a:t>¿Por qué abrir los datos?</a:t>
            </a:r>
          </a:p>
          <a:p>
            <a:endParaRPr lang="es-ES_tradnl" sz="3600" dirty="0">
              <a:solidFill>
                <a:schemeClr val="bg1"/>
              </a:solidFill>
              <a:latin typeface="Bebas Neue" charset="0"/>
              <a:ea typeface="Bebas Neue" charset="0"/>
              <a:cs typeface="Bebas Neue" charset="0"/>
            </a:endParaRPr>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3611" y="1314368"/>
            <a:ext cx="6710096" cy="2471569"/>
          </a:xfrm>
          <a:prstGeom prst="rect">
            <a:avLst/>
          </a:prstGeom>
        </p:spPr>
      </p:pic>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369" y="1395260"/>
            <a:ext cx="1610242" cy="2393305"/>
          </a:xfrm>
          <a:prstGeom prst="rect">
            <a:avLst/>
          </a:prstGeom>
        </p:spPr>
      </p:pic>
      <p:pic>
        <p:nvPicPr>
          <p:cNvPr id="14"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34740" t="17014" r="4061" b="13101"/>
          <a:stretch/>
        </p:blipFill>
        <p:spPr bwMode="auto">
          <a:xfrm>
            <a:off x="2348411" y="1567686"/>
            <a:ext cx="3616960" cy="2045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ángulo 14"/>
          <p:cNvSpPr/>
          <p:nvPr/>
        </p:nvSpPr>
        <p:spPr>
          <a:xfrm>
            <a:off x="6110868" y="1574935"/>
            <a:ext cx="2141034" cy="2031325"/>
          </a:xfrm>
          <a:prstGeom prst="rect">
            <a:avLst/>
          </a:prstGeom>
        </p:spPr>
        <p:txBody>
          <a:bodyPr wrap="square">
            <a:spAutoFit/>
          </a:bodyPr>
          <a:lstStyle/>
          <a:p>
            <a:r>
              <a:rPr lang="es-CO" sz="1400" dirty="0">
                <a:solidFill>
                  <a:schemeClr val="bg1"/>
                </a:solidFill>
                <a:latin typeface="Helvetica LT Std" charset="0"/>
                <a:ea typeface="Helvetica LT Std" charset="0"/>
                <a:cs typeface="Helvetica LT Std" charset="0"/>
              </a:rPr>
              <a:t>Mapas en tiempo real de los lugares de socorro, las solicitudes de asistencia, actualizaciones de estado en las carreteras, los listados de las instalaciones de apoyo que prestan ayuda</a:t>
            </a:r>
          </a:p>
        </p:txBody>
      </p:sp>
      <p:sp>
        <p:nvSpPr>
          <p:cNvPr id="16" name="Rectángulo 15"/>
          <p:cNvSpPr/>
          <p:nvPr/>
        </p:nvSpPr>
        <p:spPr>
          <a:xfrm>
            <a:off x="2212944" y="4027097"/>
            <a:ext cx="1932837" cy="308418"/>
          </a:xfrm>
          <a:prstGeom prst="rect">
            <a:avLst/>
          </a:prstGeom>
        </p:spPr>
        <p:style>
          <a:lnRef idx="0">
            <a:scrgbClr r="0" g="0" b="0"/>
          </a:lnRef>
          <a:fillRef idx="0">
            <a:scrgbClr r="0" g="0" b="0"/>
          </a:fillRef>
          <a:effectRef idx="0">
            <a:scrgbClr r="0" g="0" b="0"/>
          </a:effectRef>
          <a:fontRef idx="major"/>
        </p:style>
        <p:txBody>
          <a:bodyPr wrap="non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_tradnl" kern="1200">
                <a:solidFill>
                  <a:schemeClr val="bg1">
                    <a:lumMod val="50000"/>
                  </a:schemeClr>
                </a:solidFill>
              </a:rPr>
              <a:t>http://</a:t>
            </a:r>
            <a:r>
              <a:rPr lang="es-ES_tradnl" kern="1200" dirty="0" err="1">
                <a:solidFill>
                  <a:schemeClr val="bg1">
                    <a:lumMod val="50000"/>
                  </a:schemeClr>
                </a:solidFill>
              </a:rPr>
              <a:t>appallicious.com</a:t>
            </a:r>
            <a:r>
              <a:rPr lang="es-ES_tradnl" kern="1200" dirty="0">
                <a:solidFill>
                  <a:schemeClr val="bg1">
                    <a:lumMod val="50000"/>
                  </a:schemeClr>
                </a:solidFill>
              </a:rPr>
              <a:t>/</a:t>
            </a:r>
          </a:p>
        </p:txBody>
      </p:sp>
      <p:sp>
        <p:nvSpPr>
          <p:cNvPr id="17" name="Rectángulo 16"/>
          <p:cNvSpPr/>
          <p:nvPr/>
        </p:nvSpPr>
        <p:spPr>
          <a:xfrm>
            <a:off x="2043611" y="3753186"/>
            <a:ext cx="6675120" cy="307777"/>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r>
              <a:rPr lang="es-CO" sz="1400" b="1" kern="1200" dirty="0">
                <a:solidFill>
                  <a:srgbClr val="680B35"/>
                </a:solidFill>
                <a:latin typeface="Helvetica" panose="020B0604020202020204" pitchFamily="34" charset="0"/>
                <a:cs typeface="Helvetica" panose="020B0604020202020204" pitchFamily="34" charset="0"/>
              </a:rPr>
              <a:t>Plataforma De Asistencia y Evaluación de Desastres en Línea - California</a:t>
            </a:r>
          </a:p>
        </p:txBody>
      </p:sp>
    </p:spTree>
    <p:extLst>
      <p:ext uri="{BB962C8B-B14F-4D97-AF65-F5344CB8AC3E}">
        <p14:creationId xmlns:p14="http://schemas.microsoft.com/office/powerpoint/2010/main" val="3613210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00038" y="200029"/>
            <a:ext cx="7939836" cy="1034129"/>
          </a:xfrm>
          <a:prstGeom prst="rect">
            <a:avLst/>
          </a:prstGeom>
          <a:noFill/>
        </p:spPr>
        <p:txBody>
          <a:bodyPr wrap="square" rtlCol="0">
            <a:spAutoFit/>
          </a:bodyPr>
          <a:lstStyle/>
          <a:p>
            <a:pPr>
              <a:lnSpc>
                <a:spcPct val="70000"/>
              </a:lnSpc>
            </a:pPr>
            <a:r>
              <a:rPr lang="es-ES" sz="3600" b="1" dirty="0">
                <a:solidFill>
                  <a:schemeClr val="bg1"/>
                </a:solidFill>
                <a:latin typeface="Bebas Neue" charset="0"/>
                <a:ea typeface="Bebas Neue" charset="0"/>
                <a:cs typeface="Bebas Neue" charset="0"/>
              </a:rPr>
              <a:t>¿Por qué abrir los datos?</a:t>
            </a:r>
          </a:p>
          <a:p>
            <a:endParaRPr lang="es-ES_tradnl" sz="3600" dirty="0">
              <a:solidFill>
                <a:schemeClr val="bg1"/>
              </a:solidFill>
              <a:latin typeface="Bebas Neue" charset="0"/>
              <a:ea typeface="Bebas Neue" charset="0"/>
              <a:cs typeface="Bebas Neue" charset="0"/>
            </a:endParaRPr>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7440" y="1314368"/>
            <a:ext cx="6861606" cy="2618625"/>
          </a:xfrm>
          <a:prstGeom prst="rect">
            <a:avLst/>
          </a:prstGeom>
        </p:spPr>
      </p:pic>
      <p:sp>
        <p:nvSpPr>
          <p:cNvPr id="10" name="Rectángulo 9"/>
          <p:cNvSpPr/>
          <p:nvPr/>
        </p:nvSpPr>
        <p:spPr>
          <a:xfrm>
            <a:off x="5018550" y="1080269"/>
            <a:ext cx="3678012" cy="307777"/>
          </a:xfrm>
          <a:prstGeom prst="rect">
            <a:avLst/>
          </a:prstGeom>
        </p:spPr>
        <p:txBody>
          <a:bodyPr wrap="square">
            <a:spAutoFit/>
          </a:bodyPr>
          <a:lstStyle/>
          <a:p>
            <a:pPr algn="ctr"/>
            <a:r>
              <a:rPr lang="es-CO" sz="1400" dirty="0">
                <a:solidFill>
                  <a:srgbClr val="680B35"/>
                </a:solidFill>
                <a:latin typeface="Helvetica" panose="020B0604020202020204" pitchFamily="34" charset="0"/>
                <a:cs typeface="Helvetica" panose="020B0604020202020204" pitchFamily="34" charset="0"/>
              </a:rPr>
              <a:t>Departamento de Salud e Higiene New York</a:t>
            </a:r>
          </a:p>
        </p:txBody>
      </p:sp>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177" y="1080268"/>
            <a:ext cx="1997723" cy="2969218"/>
          </a:xfrm>
          <a:prstGeom prst="rect">
            <a:avLst/>
          </a:prstGeom>
        </p:spPr>
      </p:pic>
      <p:sp>
        <p:nvSpPr>
          <p:cNvPr id="11" name="Rectángulo 10"/>
          <p:cNvSpPr/>
          <p:nvPr/>
        </p:nvSpPr>
        <p:spPr>
          <a:xfrm>
            <a:off x="7289720" y="2052940"/>
            <a:ext cx="1591071" cy="120032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nSpc>
                <a:spcPct val="90000"/>
              </a:lnSpc>
              <a:spcBef>
                <a:spcPts val="1000"/>
              </a:spcBef>
            </a:pPr>
            <a:r>
              <a:rPr lang="es-CO" sz="1600" b="1" dirty="0">
                <a:ln/>
                <a:solidFill>
                  <a:schemeClr val="bg1"/>
                </a:solidFill>
                <a:latin typeface="Helvetica" charset="0"/>
                <a:ea typeface="Helvetica" charset="0"/>
                <a:cs typeface="Helvetica" charset="0"/>
              </a:rPr>
              <a:t>El 95 % de los restaurantes han reducido la cantidad de infracciones</a:t>
            </a:r>
            <a:endParaRPr lang="es-ES_tradnl" sz="1600" b="1" dirty="0">
              <a:ln/>
              <a:solidFill>
                <a:schemeClr val="bg1"/>
              </a:solidFill>
              <a:latin typeface="Helvetica" charset="0"/>
              <a:ea typeface="Helvetica" charset="0"/>
              <a:cs typeface="Helvetica" charset="0"/>
            </a:endParaRPr>
          </a:p>
        </p:txBody>
      </p:sp>
      <p:sp>
        <p:nvSpPr>
          <p:cNvPr id="12" name="Rectángulo 11"/>
          <p:cNvSpPr/>
          <p:nvPr/>
        </p:nvSpPr>
        <p:spPr>
          <a:xfrm>
            <a:off x="3125869" y="4049486"/>
            <a:ext cx="4401141" cy="740587"/>
          </a:xfrm>
          <a:prstGeom prst="rect">
            <a:avLst/>
          </a:prstGeom>
        </p:spPr>
        <p:txBody>
          <a:bodyPr wrap="square">
            <a:spAutoFit/>
          </a:bodyPr>
          <a:lstStyle/>
          <a:p>
            <a:pPr algn="ctr"/>
            <a:r>
              <a:rPr lang="es-CO" dirty="0">
                <a:solidFill>
                  <a:schemeClr val="tx1">
                    <a:lumMod val="65000"/>
                    <a:lumOff val="35000"/>
                  </a:schemeClr>
                </a:solidFill>
                <a:latin typeface="Helvetica" charset="0"/>
                <a:ea typeface="Helvetica" charset="0"/>
                <a:cs typeface="Helvetica" charset="0"/>
              </a:rPr>
              <a:t>Inspecciona cerca de 26.000 restaurantes para controlar el cumplimiento de las regulaciones municipales y estatales para la seguridad alimenticia</a:t>
            </a:r>
          </a:p>
        </p:txBody>
      </p:sp>
      <p:pic>
        <p:nvPicPr>
          <p:cNvPr id="13" name="Imagen 12"/>
          <p:cNvPicPr>
            <a:picLocks noChangeAspect="1"/>
          </p:cNvPicPr>
          <p:nvPr/>
        </p:nvPicPr>
        <p:blipFill rotWithShape="1">
          <a:blip r:embed="rId5"/>
          <a:srcRect l="14117" t="9332" r="14812" b="28627"/>
          <a:stretch/>
        </p:blipFill>
        <p:spPr>
          <a:xfrm>
            <a:off x="2681555" y="1602266"/>
            <a:ext cx="4496823" cy="2094303"/>
          </a:xfrm>
          <a:prstGeom prst="rect">
            <a:avLst/>
          </a:prstGeom>
        </p:spPr>
      </p:pic>
      <p:sp>
        <p:nvSpPr>
          <p:cNvPr id="2" name="Rectángulo 1"/>
          <p:cNvSpPr/>
          <p:nvPr/>
        </p:nvSpPr>
        <p:spPr>
          <a:xfrm>
            <a:off x="682172" y="3428245"/>
            <a:ext cx="1436915" cy="420536"/>
          </a:xfrm>
          <a:prstGeom prst="rect">
            <a:avLst/>
          </a:prstGeom>
          <a:solidFill>
            <a:srgbClr val="6DA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3103189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734223" y="1959551"/>
            <a:ext cx="1452324" cy="738664"/>
          </a:xfrm>
          <a:prstGeom prst="rect">
            <a:avLst/>
          </a:prstGeom>
          <a:noFill/>
        </p:spPr>
        <p:txBody>
          <a:bodyPr wrap="square" rtlCol="0">
            <a:spAutoFit/>
          </a:bodyPr>
          <a:lstStyle/>
          <a:p>
            <a:pPr algn="ctr"/>
            <a:r>
              <a:rPr lang="es-CO" sz="1400" dirty="0">
                <a:solidFill>
                  <a:schemeClr val="bg1"/>
                </a:solidFill>
                <a:latin typeface="Helvetica LT Std" charset="0"/>
                <a:ea typeface="Helvetica LT Std" charset="0"/>
                <a:cs typeface="Helvetica LT Std" charset="0"/>
              </a:rPr>
              <a:t>Estadísticas económicas y </a:t>
            </a:r>
            <a:r>
              <a:rPr lang="es-CO" sz="1400">
                <a:solidFill>
                  <a:schemeClr val="bg1"/>
                </a:solidFill>
                <a:latin typeface="Helvetica LT Std" charset="0"/>
                <a:ea typeface="Helvetica LT Std" charset="0"/>
                <a:cs typeface="Helvetica LT Std" charset="0"/>
              </a:rPr>
              <a:t>financieras </a:t>
            </a:r>
            <a:endParaRPr lang="es-CO" sz="1400" dirty="0">
              <a:solidFill>
                <a:schemeClr val="bg1"/>
              </a:solidFill>
              <a:latin typeface="Helvetica LT Std" charset="0"/>
              <a:ea typeface="Helvetica LT Std" charset="0"/>
              <a:cs typeface="Helvetica LT Std" charset="0"/>
            </a:endParaRPr>
          </a:p>
        </p:txBody>
      </p:sp>
      <p:pic>
        <p:nvPicPr>
          <p:cNvPr id="15" name="Imagen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691" y="927463"/>
            <a:ext cx="8894618" cy="3880064"/>
          </a:xfrm>
          <a:prstGeom prst="rect">
            <a:avLst/>
          </a:prstGeom>
        </p:spPr>
      </p:pic>
      <p:sp>
        <p:nvSpPr>
          <p:cNvPr id="8" name="CuadroTexto 7"/>
          <p:cNvSpPr txBox="1"/>
          <p:nvPr/>
        </p:nvSpPr>
        <p:spPr>
          <a:xfrm>
            <a:off x="5843305" y="1484012"/>
            <a:ext cx="2815667" cy="3108543"/>
          </a:xfrm>
          <a:prstGeom prst="rect">
            <a:avLst/>
          </a:prstGeom>
          <a:noFill/>
        </p:spPr>
        <p:txBody>
          <a:bodyPr wrap="square" rtlCol="0">
            <a:spAutoFit/>
          </a:bodyPr>
          <a:lstStyle/>
          <a:p>
            <a:pPr algn="just"/>
            <a:r>
              <a:rPr lang="es-CO" sz="1400" dirty="0">
                <a:solidFill>
                  <a:schemeClr val="bg1"/>
                </a:solidFill>
                <a:latin typeface="Helvetica LT Std" charset="0"/>
                <a:ea typeface="Helvetica LT Std" charset="0"/>
                <a:cs typeface="Helvetica LT Std" charset="0"/>
              </a:rPr>
              <a:t>Con esta plataforma se analizan los datos de los censos para identificar dónde están los mejores lugares para crear nuevos negocios; a partir del análisis de información histórica de negocios anteriores de la misma categoría, tráfico del sector y tendencias de empleo, es posible generar posibilidades de éxito de un nuevo emprendimiento en un determinado sector de EEUU</a:t>
            </a:r>
          </a:p>
          <a:p>
            <a:pPr algn="just"/>
            <a:endParaRPr lang="es-ES_tradnl" sz="1400" dirty="0">
              <a:solidFill>
                <a:schemeClr val="bg1"/>
              </a:solidFill>
              <a:latin typeface="Helvetica LT Std" charset="0"/>
              <a:ea typeface="Helvetica LT Std" charset="0"/>
              <a:cs typeface="Helvetica LT Std" charset="0"/>
            </a:endParaRPr>
          </a:p>
        </p:txBody>
      </p:sp>
      <p:sp>
        <p:nvSpPr>
          <p:cNvPr id="12" name="CuadroTexto 11"/>
          <p:cNvSpPr txBox="1"/>
          <p:nvPr/>
        </p:nvSpPr>
        <p:spPr>
          <a:xfrm>
            <a:off x="300038" y="809712"/>
            <a:ext cx="7319962" cy="369332"/>
          </a:xfrm>
          <a:prstGeom prst="rect">
            <a:avLst/>
          </a:prstGeom>
          <a:noFill/>
        </p:spPr>
        <p:txBody>
          <a:bodyPr wrap="square" rtlCol="0">
            <a:spAutoFit/>
          </a:bodyPr>
          <a:lstStyle/>
          <a:p>
            <a:r>
              <a:rPr lang="es-ES" sz="1800" b="1" cap="small" dirty="0">
                <a:solidFill>
                  <a:schemeClr val="tx1">
                    <a:lumMod val="50000"/>
                    <a:lumOff val="50000"/>
                  </a:schemeClr>
                </a:solidFill>
                <a:latin typeface="Bebas Neue" charset="0"/>
                <a:ea typeface="Bebas Neue" charset="0"/>
                <a:cs typeface="Bebas Neue" charset="0"/>
              </a:rPr>
              <a:t>Experiencias internacionales EEUU</a:t>
            </a:r>
          </a:p>
        </p:txBody>
      </p:sp>
      <p:pic>
        <p:nvPicPr>
          <p:cNvPr id="9" name="Imagen 8"/>
          <p:cNvPicPr>
            <a:picLocks noChangeAspect="1"/>
          </p:cNvPicPr>
          <p:nvPr/>
        </p:nvPicPr>
        <p:blipFill rotWithShape="1">
          <a:blip r:embed="rId4"/>
          <a:srcRect t="7455" r="20742"/>
          <a:stretch/>
        </p:blipFill>
        <p:spPr>
          <a:xfrm>
            <a:off x="502772" y="1295877"/>
            <a:ext cx="4980196" cy="3269370"/>
          </a:xfrm>
          <a:prstGeom prst="rect">
            <a:avLst/>
          </a:prstGeom>
        </p:spPr>
      </p:pic>
      <p:sp>
        <p:nvSpPr>
          <p:cNvPr id="13" name="Rectángulo 12"/>
          <p:cNvSpPr/>
          <p:nvPr/>
        </p:nvSpPr>
        <p:spPr>
          <a:xfrm>
            <a:off x="-304726" y="4662700"/>
            <a:ext cx="6675120" cy="307777"/>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r>
              <a:rPr lang="es-CO" sz="1400" b="1" kern="1200" dirty="0">
                <a:solidFill>
                  <a:srgbClr val="680B35"/>
                </a:solidFill>
                <a:latin typeface="Helvetica" panose="020B0604020202020204" pitchFamily="34" charset="0"/>
                <a:cs typeface="Helvetica" panose="020B0604020202020204" pitchFamily="34" charset="0"/>
              </a:rPr>
              <a:t>Plataforma </a:t>
            </a:r>
            <a:r>
              <a:rPr lang="es-CO" sz="1400" b="1" dirty="0" err="1">
                <a:solidFill>
                  <a:srgbClr val="680B35"/>
                </a:solidFill>
                <a:latin typeface="Helvetica" panose="020B0604020202020204" pitchFamily="34" charset="0"/>
                <a:cs typeface="Helvetica" panose="020B0604020202020204" pitchFamily="34" charset="0"/>
              </a:rPr>
              <a:t>Census</a:t>
            </a:r>
            <a:r>
              <a:rPr lang="es-CO" sz="1400" b="1" dirty="0">
                <a:solidFill>
                  <a:srgbClr val="680B35"/>
                </a:solidFill>
                <a:latin typeface="Helvetica" panose="020B0604020202020204" pitchFamily="34" charset="0"/>
                <a:cs typeface="Helvetica" panose="020B0604020202020204" pitchFamily="34" charset="0"/>
              </a:rPr>
              <a:t> Business </a:t>
            </a:r>
            <a:r>
              <a:rPr lang="es-CO" sz="1400" b="1" dirty="0" err="1">
                <a:solidFill>
                  <a:srgbClr val="680B35"/>
                </a:solidFill>
                <a:latin typeface="Helvetica" panose="020B0604020202020204" pitchFamily="34" charset="0"/>
                <a:cs typeface="Helvetica" panose="020B0604020202020204" pitchFamily="34" charset="0"/>
              </a:rPr>
              <a:t>Builder</a:t>
            </a:r>
            <a:endParaRPr lang="es-CO" sz="1400" b="1" dirty="0">
              <a:solidFill>
                <a:srgbClr val="680B35"/>
              </a:solidFill>
              <a:latin typeface="Helvetica" panose="020B0604020202020204" pitchFamily="34" charset="0"/>
              <a:cs typeface="Helvetica" panose="020B0604020202020204" pitchFamily="34" charset="0"/>
            </a:endParaRPr>
          </a:p>
        </p:txBody>
      </p:sp>
      <p:sp>
        <p:nvSpPr>
          <p:cNvPr id="14" name="Rectángulo 13"/>
          <p:cNvSpPr/>
          <p:nvPr/>
        </p:nvSpPr>
        <p:spPr>
          <a:xfrm>
            <a:off x="965234" y="5093115"/>
            <a:ext cx="4442626" cy="308418"/>
          </a:xfrm>
          <a:prstGeom prst="rect">
            <a:avLst/>
          </a:prstGeom>
        </p:spPr>
        <p:txBody>
          <a:bodyPr wrap="none">
            <a:spAutoFit/>
          </a:bodyPr>
          <a:lstStyle/>
          <a:p>
            <a:r>
              <a:rPr lang="es-CO" dirty="0"/>
              <a:t>Fuente: https://www.census.gov/data/data-tools/cbb.html</a:t>
            </a:r>
          </a:p>
        </p:txBody>
      </p:sp>
      <p:sp>
        <p:nvSpPr>
          <p:cNvPr id="11" name="CuadroTexto 10"/>
          <p:cNvSpPr txBox="1"/>
          <p:nvPr/>
        </p:nvSpPr>
        <p:spPr>
          <a:xfrm>
            <a:off x="300038" y="200028"/>
            <a:ext cx="6208338" cy="1034129"/>
          </a:xfrm>
          <a:prstGeom prst="rect">
            <a:avLst/>
          </a:prstGeom>
          <a:noFill/>
        </p:spPr>
        <p:txBody>
          <a:bodyPr wrap="square" rtlCol="0">
            <a:spAutoFit/>
          </a:bodyPr>
          <a:lstStyle/>
          <a:p>
            <a:pPr>
              <a:lnSpc>
                <a:spcPct val="70000"/>
              </a:lnSpc>
            </a:pPr>
            <a:r>
              <a:rPr lang="es-ES" sz="3600" b="1" dirty="0">
                <a:solidFill>
                  <a:schemeClr val="bg1"/>
                </a:solidFill>
                <a:latin typeface="Bebas Neue" charset="0"/>
                <a:ea typeface="Bebas Neue" charset="0"/>
                <a:cs typeface="Bebas Neue" charset="0"/>
              </a:rPr>
              <a:t>¿Porqué abrir los datos?</a:t>
            </a:r>
          </a:p>
          <a:p>
            <a:endParaRPr lang="es-ES_tradnl" sz="3600" dirty="0">
              <a:solidFill>
                <a:schemeClr val="bg1"/>
              </a:solidFill>
              <a:latin typeface="Bebas Neue" charset="0"/>
              <a:ea typeface="Bebas Neue" charset="0"/>
              <a:cs typeface="Bebas Neue" charset="0"/>
            </a:endParaRPr>
          </a:p>
        </p:txBody>
      </p:sp>
    </p:spTree>
    <p:extLst>
      <p:ext uri="{BB962C8B-B14F-4D97-AF65-F5344CB8AC3E}">
        <p14:creationId xmlns:p14="http://schemas.microsoft.com/office/powerpoint/2010/main" val="1215743439"/>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1551</TotalTime>
  <Words>2372</Words>
  <Application>Microsoft Office PowerPoint</Application>
  <PresentationFormat>Presentación en pantalla (16:10)</PresentationFormat>
  <Paragraphs>224</Paragraphs>
  <Slides>32</Slides>
  <Notes>19</Notes>
  <HiddenSlides>0</HiddenSlides>
  <MMClips>7</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32</vt:i4>
      </vt:variant>
    </vt:vector>
  </HeadingPairs>
  <TitlesOfParts>
    <vt:vector size="44" baseType="lpstr">
      <vt:lpstr>Aharoni</vt:lpstr>
      <vt:lpstr>Arial</vt:lpstr>
      <vt:lpstr>Bebas Neue</vt:lpstr>
      <vt:lpstr>Calibri</vt:lpstr>
      <vt:lpstr>Calibri Light</vt:lpstr>
      <vt:lpstr>Franklin Gothic Medium</vt:lpstr>
      <vt:lpstr>Helvetica</vt:lpstr>
      <vt:lpstr>Helvetica LT Std</vt:lpstr>
      <vt:lpstr>Helvetica Neue</vt:lpstr>
      <vt:lpstr>Tahoma</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Diana Carolina Jurado Aldana</dc:creator>
  <cp:lastModifiedBy>Mateo Tavera Sanabria</cp:lastModifiedBy>
  <cp:revision>142</cp:revision>
  <cp:lastPrinted>2016-04-20T21:53:48Z</cp:lastPrinted>
  <dcterms:created xsi:type="dcterms:W3CDTF">2016-04-19T15:37:13Z</dcterms:created>
  <dcterms:modified xsi:type="dcterms:W3CDTF">2017-03-31T15:49:04Z</dcterms:modified>
</cp:coreProperties>
</file>